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12192000"/>
  <p:embeddedFontLst>
    <p:embeddedFont>
      <p:font typeface="Hanken Grotesk"/>
      <p:regular r:id="rId21"/>
      <p:bold r:id="rId22"/>
      <p:italic r:id="rId23"/>
      <p:boldItalic r:id="rId24"/>
    </p:embeddedFont>
    <p:embeddedFont>
      <p:font typeface="Montserrat"/>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hIn7kiwu0GgO32/816agsQOPTE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HankenGrotesk-bold.fntdata"/><Relationship Id="rId21" Type="http://schemas.openxmlformats.org/officeDocument/2006/relationships/font" Target="fonts/HankenGrotesk-regular.fntdata"/><Relationship Id="rId24" Type="http://schemas.openxmlformats.org/officeDocument/2006/relationships/font" Target="fonts/HankenGrotesk-boldItalic.fntdata"/><Relationship Id="rId23" Type="http://schemas.openxmlformats.org/officeDocument/2006/relationships/font" Target="fonts/HankenGrotesk-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slide" Target="slides/slide1.xml"/><Relationship Id="rId6" Type="http://schemas.openxmlformats.org/officeDocument/2006/relationships/slide" Target="slides/slide2.xml"/><Relationship Id="rId29"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5791200"/>
            <a:ext cx="5486400" cy="54864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0:notes"/>
          <p:cNvSpPr txBox="1"/>
          <p:nvPr>
            <p:ph idx="1" type="body"/>
          </p:nvPr>
        </p:nvSpPr>
        <p:spPr>
          <a:xfrm>
            <a:off x="685800" y="5791200"/>
            <a:ext cx="5486400" cy="54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0:notes"/>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1:notes"/>
          <p:cNvSpPr txBox="1"/>
          <p:nvPr>
            <p:ph idx="1" type="body"/>
          </p:nvPr>
        </p:nvSpPr>
        <p:spPr>
          <a:xfrm>
            <a:off x="685800" y="5791200"/>
            <a:ext cx="5486400" cy="54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1:notes"/>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12:notes"/>
          <p:cNvSpPr txBox="1"/>
          <p:nvPr>
            <p:ph idx="1" type="body"/>
          </p:nvPr>
        </p:nvSpPr>
        <p:spPr>
          <a:xfrm>
            <a:off x="685800" y="5791200"/>
            <a:ext cx="5486400" cy="54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2:notes"/>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7" name="Google Shape;617;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18" name="Google Shape;618;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01" name="Google Shape;701;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02" name="Google Shape;702;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51" name="Google Shape;751;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752" name="Google Shape;752;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0" name="Google Shape;800;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01" name="Google Shape;801;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 name="Google Shape;24;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5" name="Google Shape;25;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 name="Google Shape;58;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9" name="Google Shape;59;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5" name="Google Shape;145;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46" name="Google Shape;146;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5:notes"/>
          <p:cNvSpPr txBox="1"/>
          <p:nvPr>
            <p:ph idx="1" type="body"/>
          </p:nvPr>
        </p:nvSpPr>
        <p:spPr>
          <a:xfrm>
            <a:off x="685800" y="5791200"/>
            <a:ext cx="5486400" cy="54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5:notes"/>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0" name="Google Shape;230;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231" name="Google Shape;231;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7:notes"/>
          <p:cNvSpPr txBox="1"/>
          <p:nvPr>
            <p:ph idx="1" type="body"/>
          </p:nvPr>
        </p:nvSpPr>
        <p:spPr>
          <a:xfrm>
            <a:off x="685800" y="5791200"/>
            <a:ext cx="5486400" cy="54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7:notes"/>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9" name="Google Shape;349;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50" name="Google Shape;350;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Calibri"/>
                <a:ea typeface="Calibri"/>
                <a:cs typeface="Calibri"/>
                <a:sym typeface="Calibri"/>
              </a:rPr>
              <a:t>‹#›</a:t>
            </a:fld>
            <a:endParaRPr sz="18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9:notes"/>
          <p:cNvSpPr txBox="1"/>
          <p:nvPr>
            <p:ph idx="1" type="body"/>
          </p:nvPr>
        </p:nvSpPr>
        <p:spPr>
          <a:xfrm>
            <a:off x="685800" y="5791200"/>
            <a:ext cx="5486400" cy="548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9:notes"/>
          <p:cNvSpPr/>
          <p:nvPr>
            <p:ph idx="2" type="sldImg"/>
          </p:nvPr>
        </p:nvSpPr>
        <p:spPr>
          <a:xfrm>
            <a:off x="1143225" y="914400"/>
            <a:ext cx="4572225" cy="4572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7.jpg"/><Relationship Id="rId5" Type="http://schemas.openxmlformats.org/officeDocument/2006/relationships/image" Target="../media/image3.png"/><Relationship Id="rId6" Type="http://schemas.openxmlformats.org/officeDocument/2006/relationships/image" Target="../media/image11.png"/><Relationship Id="rId7" Type="http://schemas.openxmlformats.org/officeDocument/2006/relationships/image" Target="../media/image6.png"/></Relationships>
</file>

<file path=ppt/slides/_rels/slide10.xml.rels><?xml version="1.0" encoding="UTF-8" standalone="yes"?><Relationships xmlns="http://schemas.openxmlformats.org/package/2006/relationships"><Relationship Id="rId11" Type="http://schemas.openxmlformats.org/officeDocument/2006/relationships/image" Target="../media/image57.png"/><Relationship Id="rId10" Type="http://schemas.openxmlformats.org/officeDocument/2006/relationships/image" Target="../media/image64.png"/><Relationship Id="rId13" Type="http://schemas.openxmlformats.org/officeDocument/2006/relationships/image" Target="../media/image67.png"/><Relationship Id="rId12"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35.png"/><Relationship Id="rId9" Type="http://schemas.openxmlformats.org/officeDocument/2006/relationships/image" Target="../media/image73.png"/><Relationship Id="rId5" Type="http://schemas.openxmlformats.org/officeDocument/2006/relationships/image" Target="../media/image46.png"/><Relationship Id="rId6" Type="http://schemas.openxmlformats.org/officeDocument/2006/relationships/image" Target="../media/image40.png"/><Relationship Id="rId7" Type="http://schemas.openxmlformats.org/officeDocument/2006/relationships/image" Target="../media/image15.png"/><Relationship Id="rId8" Type="http://schemas.openxmlformats.org/officeDocument/2006/relationships/image" Target="../media/image6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75.png"/><Relationship Id="rId9" Type="http://schemas.openxmlformats.org/officeDocument/2006/relationships/image" Target="../media/image15.png"/><Relationship Id="rId5" Type="http://schemas.openxmlformats.org/officeDocument/2006/relationships/image" Target="../media/image58.png"/><Relationship Id="rId6" Type="http://schemas.openxmlformats.org/officeDocument/2006/relationships/image" Target="../media/image77.png"/><Relationship Id="rId7" Type="http://schemas.openxmlformats.org/officeDocument/2006/relationships/image" Target="../media/image70.png"/><Relationship Id="rId8" Type="http://schemas.openxmlformats.org/officeDocument/2006/relationships/image" Target="../media/image72.png"/></Relationships>
</file>

<file path=ppt/slides/_rels/slide13.xml.rels><?xml version="1.0" encoding="UTF-8" standalone="yes"?><Relationships xmlns="http://schemas.openxmlformats.org/package/2006/relationships"><Relationship Id="rId11" Type="http://schemas.openxmlformats.org/officeDocument/2006/relationships/image" Target="../media/image91.png"/><Relationship Id="rId10" Type="http://schemas.openxmlformats.org/officeDocument/2006/relationships/image" Target="../media/image88.png"/><Relationship Id="rId13" Type="http://schemas.openxmlformats.org/officeDocument/2006/relationships/image" Target="../media/image92.png"/><Relationship Id="rId12"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69.png"/><Relationship Id="rId9" Type="http://schemas.openxmlformats.org/officeDocument/2006/relationships/image" Target="../media/image76.png"/><Relationship Id="rId15" Type="http://schemas.openxmlformats.org/officeDocument/2006/relationships/image" Target="../media/image74.png"/><Relationship Id="rId14" Type="http://schemas.openxmlformats.org/officeDocument/2006/relationships/image" Target="../media/image99.png"/><Relationship Id="rId17" Type="http://schemas.openxmlformats.org/officeDocument/2006/relationships/image" Target="../media/image15.png"/><Relationship Id="rId16" Type="http://schemas.openxmlformats.org/officeDocument/2006/relationships/image" Target="../media/image81.png"/><Relationship Id="rId5" Type="http://schemas.openxmlformats.org/officeDocument/2006/relationships/image" Target="../media/image79.png"/><Relationship Id="rId6" Type="http://schemas.openxmlformats.org/officeDocument/2006/relationships/image" Target="../media/image83.png"/><Relationship Id="rId7" Type="http://schemas.openxmlformats.org/officeDocument/2006/relationships/image" Target="../media/image78.png"/><Relationship Id="rId8" Type="http://schemas.openxmlformats.org/officeDocument/2006/relationships/image" Target="../media/image86.png"/></Relationships>
</file>

<file path=ppt/slides/_rels/slide14.xml.rels><?xml version="1.0" encoding="UTF-8" standalone="yes"?><Relationships xmlns="http://schemas.openxmlformats.org/package/2006/relationships"><Relationship Id="rId10"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53.png"/><Relationship Id="rId9" Type="http://schemas.openxmlformats.org/officeDocument/2006/relationships/image" Target="../media/image50.png"/><Relationship Id="rId5" Type="http://schemas.openxmlformats.org/officeDocument/2006/relationships/image" Target="../media/image35.png"/><Relationship Id="rId6" Type="http://schemas.openxmlformats.org/officeDocument/2006/relationships/image" Target="../media/image46.png"/><Relationship Id="rId7" Type="http://schemas.openxmlformats.org/officeDocument/2006/relationships/image" Target="../media/image40.png"/><Relationship Id="rId8" Type="http://schemas.openxmlformats.org/officeDocument/2006/relationships/image" Target="../media/image52.png"/></Relationships>
</file>

<file path=ppt/slides/_rels/slide15.xml.rels><?xml version="1.0" encoding="UTF-8" standalone="yes"?><Relationships xmlns="http://schemas.openxmlformats.org/package/2006/relationships"><Relationship Id="rId11" Type="http://schemas.openxmlformats.org/officeDocument/2006/relationships/image" Target="../media/image93.png"/><Relationship Id="rId10" Type="http://schemas.openxmlformats.org/officeDocument/2006/relationships/image" Target="../media/image97.png"/><Relationship Id="rId12"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82.png"/><Relationship Id="rId9" Type="http://schemas.openxmlformats.org/officeDocument/2006/relationships/image" Target="../media/image89.png"/><Relationship Id="rId5" Type="http://schemas.openxmlformats.org/officeDocument/2006/relationships/image" Target="../media/image96.png"/><Relationship Id="rId6" Type="http://schemas.openxmlformats.org/officeDocument/2006/relationships/image" Target="../media/image80.png"/><Relationship Id="rId7" Type="http://schemas.openxmlformats.org/officeDocument/2006/relationships/image" Target="../media/image84.png"/><Relationship Id="rId8" Type="http://schemas.openxmlformats.org/officeDocument/2006/relationships/image" Target="../media/image8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95.jpg"/><Relationship Id="rId5" Type="http://schemas.openxmlformats.org/officeDocument/2006/relationships/image" Target="../media/image98.png"/><Relationship Id="rId6" Type="http://schemas.openxmlformats.org/officeDocument/2006/relationships/image" Target="../media/image94.png"/><Relationship Id="rId7"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3.png"/><Relationship Id="rId11" Type="http://schemas.openxmlformats.org/officeDocument/2006/relationships/image" Target="../media/image15.png"/><Relationship Id="rId10" Type="http://schemas.openxmlformats.org/officeDocument/2006/relationships/image" Target="../media/image8.png"/><Relationship Id="rId9"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4.png"/><Relationship Id="rId7" Type="http://schemas.openxmlformats.org/officeDocument/2006/relationships/image" Target="../media/image10.png"/><Relationship Id="rId8"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4.png"/><Relationship Id="rId9" Type="http://schemas.openxmlformats.org/officeDocument/2006/relationships/image" Target="../media/image15.png"/><Relationship Id="rId5" Type="http://schemas.openxmlformats.org/officeDocument/2006/relationships/image" Target="../media/image22.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26.png"/><Relationship Id="rId10" Type="http://schemas.openxmlformats.org/officeDocument/2006/relationships/image" Target="../media/image15.png"/><Relationship Id="rId9" Type="http://schemas.openxmlformats.org/officeDocument/2006/relationships/image" Target="../media/image41.png"/><Relationship Id="rId5" Type="http://schemas.openxmlformats.org/officeDocument/2006/relationships/image" Target="../media/image19.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20.png"/><Relationship Id="rId11" Type="http://schemas.openxmlformats.org/officeDocument/2006/relationships/image" Target="../media/image15.png"/><Relationship Id="rId10" Type="http://schemas.openxmlformats.org/officeDocument/2006/relationships/image" Target="../media/image33.png"/><Relationship Id="rId9" Type="http://schemas.openxmlformats.org/officeDocument/2006/relationships/image" Target="../media/image43.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48.png"/><Relationship Id="rId8" Type="http://schemas.openxmlformats.org/officeDocument/2006/relationships/image" Target="../media/image45.png"/></Relationships>
</file>

<file path=ppt/slides/_rels/slide6.xml.rels><?xml version="1.0" encoding="UTF-8" standalone="yes"?><Relationships xmlns="http://schemas.openxmlformats.org/package/2006/relationships"><Relationship Id="rId11" Type="http://schemas.openxmlformats.org/officeDocument/2006/relationships/image" Target="../media/image28.png"/><Relationship Id="rId10" Type="http://schemas.openxmlformats.org/officeDocument/2006/relationships/image" Target="../media/image42.png"/><Relationship Id="rId13" Type="http://schemas.openxmlformats.org/officeDocument/2006/relationships/image" Target="../media/image54.png"/><Relationship Id="rId12"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9.png"/><Relationship Id="rId9" Type="http://schemas.openxmlformats.org/officeDocument/2006/relationships/image" Target="../media/image38.png"/><Relationship Id="rId15" Type="http://schemas.openxmlformats.org/officeDocument/2006/relationships/image" Target="../media/image49.png"/><Relationship Id="rId14" Type="http://schemas.openxmlformats.org/officeDocument/2006/relationships/image" Target="../media/image36.png"/><Relationship Id="rId16" Type="http://schemas.openxmlformats.org/officeDocument/2006/relationships/image" Target="../media/image15.png"/><Relationship Id="rId5" Type="http://schemas.openxmlformats.org/officeDocument/2006/relationships/image" Target="../media/image30.png"/><Relationship Id="rId6" Type="http://schemas.openxmlformats.org/officeDocument/2006/relationships/image" Target="../media/image44.png"/><Relationship Id="rId7" Type="http://schemas.openxmlformats.org/officeDocument/2006/relationships/image" Target="../media/image32.png"/><Relationship Id="rId8" Type="http://schemas.openxmlformats.org/officeDocument/2006/relationships/image" Target="../media/image37.png"/></Relationships>
</file>

<file path=ppt/slides/_rels/slide7.xml.rels><?xml version="1.0" encoding="UTF-8" standalone="yes"?><Relationships xmlns="http://schemas.openxmlformats.org/package/2006/relationships"><Relationship Id="rId10"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53.png"/><Relationship Id="rId9" Type="http://schemas.openxmlformats.org/officeDocument/2006/relationships/image" Target="../media/image50.png"/><Relationship Id="rId5" Type="http://schemas.openxmlformats.org/officeDocument/2006/relationships/image" Target="../media/image35.png"/><Relationship Id="rId6" Type="http://schemas.openxmlformats.org/officeDocument/2006/relationships/image" Target="../media/image46.png"/><Relationship Id="rId7" Type="http://schemas.openxmlformats.org/officeDocument/2006/relationships/image" Target="../media/image40.png"/><Relationship Id="rId8" Type="http://schemas.openxmlformats.org/officeDocument/2006/relationships/image" Target="../media/image52.png"/></Relationships>
</file>

<file path=ppt/slides/_rels/slide8.xml.rels><?xml version="1.0" encoding="UTF-8" standalone="yes"?><Relationships xmlns="http://schemas.openxmlformats.org/package/2006/relationships"><Relationship Id="rId11" Type="http://schemas.openxmlformats.org/officeDocument/2006/relationships/image" Target="../media/image61.png"/><Relationship Id="rId10" Type="http://schemas.openxmlformats.org/officeDocument/2006/relationships/image" Target="../media/image71.png"/><Relationship Id="rId12"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51.png"/><Relationship Id="rId9" Type="http://schemas.openxmlformats.org/officeDocument/2006/relationships/image" Target="../media/image68.png"/><Relationship Id="rId5" Type="http://schemas.openxmlformats.org/officeDocument/2006/relationships/image" Target="../media/image47.png"/><Relationship Id="rId6" Type="http://schemas.openxmlformats.org/officeDocument/2006/relationships/image" Target="../media/image59.png"/><Relationship Id="rId7" Type="http://schemas.openxmlformats.org/officeDocument/2006/relationships/image" Target="../media/image55.png"/><Relationship Id="rId8" Type="http://schemas.openxmlformats.org/officeDocument/2006/relationships/image" Target="../media/image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6.png"/><Relationship Id="rId4" Type="http://schemas.openxmlformats.org/officeDocument/2006/relationships/image" Target="../media/image65.png"/><Relationship Id="rId5" Type="http://schemas.openxmlformats.org/officeDocument/2006/relationships/image" Target="../media/image43.png"/><Relationship Id="rId6" Type="http://schemas.openxmlformats.org/officeDocument/2006/relationships/image" Target="../media/image63.png"/><Relationship Id="rId7"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 name="Shape 11"/>
        <p:cNvGrpSpPr/>
        <p:nvPr/>
      </p:nvGrpSpPr>
      <p:grpSpPr>
        <a:xfrm>
          <a:off x="0" y="0"/>
          <a:ext cx="0" cy="0"/>
          <a:chOff x="0" y="0"/>
          <a:chExt cx="0" cy="0"/>
        </a:xfrm>
      </p:grpSpPr>
      <p:sp>
        <p:nvSpPr>
          <p:cNvPr id="12" name="Google Shape;12;p1"/>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3" name="Google Shape;13;p1"/>
          <p:cNvPicPr preferRelativeResize="0"/>
          <p:nvPr/>
        </p:nvPicPr>
        <p:blipFill rotWithShape="1">
          <a:blip r:embed="rId3">
            <a:alphaModFix/>
          </a:blip>
          <a:srcRect b="-1" l="0" r="0" t="-1"/>
          <a:stretch/>
        </p:blipFill>
        <p:spPr>
          <a:xfrm>
            <a:off x="0" y="0"/>
            <a:ext cx="12191695" cy="6858000"/>
          </a:xfrm>
          <a:prstGeom prst="rect">
            <a:avLst/>
          </a:prstGeom>
          <a:noFill/>
          <a:ln>
            <a:noFill/>
          </a:ln>
        </p:spPr>
      </p:pic>
      <p:pic>
        <p:nvPicPr>
          <p:cNvPr descr="preencoded.png" id="14" name="Google Shape;14;p1"/>
          <p:cNvPicPr preferRelativeResize="0"/>
          <p:nvPr/>
        </p:nvPicPr>
        <p:blipFill rotWithShape="1">
          <a:blip r:embed="rId4">
            <a:alphaModFix/>
          </a:blip>
          <a:srcRect b="8085" l="0" r="0" t="8085"/>
          <a:stretch/>
        </p:blipFill>
        <p:spPr>
          <a:xfrm>
            <a:off x="0" y="0"/>
            <a:ext cx="12191695" cy="6858000"/>
          </a:xfrm>
          <a:prstGeom prst="rect">
            <a:avLst/>
          </a:prstGeom>
          <a:noFill/>
          <a:ln>
            <a:noFill/>
          </a:ln>
        </p:spPr>
      </p:pic>
      <p:sp>
        <p:nvSpPr>
          <p:cNvPr id="15" name="Google Shape;15;p1"/>
          <p:cNvSpPr/>
          <p:nvPr/>
        </p:nvSpPr>
        <p:spPr>
          <a:xfrm>
            <a:off x="0" y="0"/>
            <a:ext cx="12191695" cy="6858000"/>
          </a:xfrm>
          <a:prstGeom prst="rect">
            <a:avLst/>
          </a:prstGeom>
          <a:solidFill>
            <a:srgbClr val="000000">
              <a:alpha val="65098"/>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 name="Google Shape;16;p1"/>
          <p:cNvSpPr txBox="1"/>
          <p:nvPr/>
        </p:nvSpPr>
        <p:spPr>
          <a:xfrm>
            <a:off x="2096000" y="1928470"/>
            <a:ext cx="8000000" cy="1714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5400"/>
              <a:buFont typeface="Montserrat"/>
              <a:buNone/>
            </a:pPr>
            <a:r>
              <a:rPr b="1" lang="en-US" sz="5400">
                <a:solidFill>
                  <a:srgbClr val="FFFFFF"/>
                </a:solidFill>
                <a:latin typeface="Montserrat"/>
                <a:ea typeface="Montserrat"/>
                <a:cs typeface="Montserrat"/>
                <a:sym typeface="Montserrat"/>
              </a:rPr>
              <a:t> </a:t>
            </a:r>
            <a:r>
              <a:rPr b="1" lang="en-US" sz="5400">
                <a:solidFill>
                  <a:srgbClr val="A3D45F"/>
                </a:solidFill>
                <a:latin typeface="Montserrat"/>
                <a:ea typeface="Montserrat"/>
                <a:cs typeface="Montserrat"/>
                <a:sym typeface="Montserrat"/>
              </a:rPr>
              <a:t>(A)</a:t>
            </a:r>
            <a:r>
              <a:rPr b="1" lang="en-US" sz="5400">
                <a:solidFill>
                  <a:srgbClr val="FFFFFF"/>
                </a:solidFill>
                <a:latin typeface="Montserrat"/>
                <a:ea typeface="Montserrat"/>
                <a:cs typeface="Montserrat"/>
                <a:sym typeface="Montserrat"/>
              </a:rPr>
              <a:t>Intelligent </a:t>
            </a:r>
            <a:endParaRPr sz="5400">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5400"/>
              <a:buFont typeface="Montserrat"/>
              <a:buNone/>
            </a:pPr>
            <a:r>
              <a:rPr b="1" lang="en-US" sz="5400">
                <a:solidFill>
                  <a:srgbClr val="FFFFFF"/>
                </a:solidFill>
                <a:latin typeface="Montserrat"/>
                <a:ea typeface="Montserrat"/>
                <a:cs typeface="Montserrat"/>
                <a:sym typeface="Montserrat"/>
              </a:rPr>
              <a:t>Digital Growth System™</a:t>
            </a:r>
            <a:endParaRPr sz="5400">
              <a:solidFill>
                <a:schemeClr val="dk1"/>
              </a:solidFill>
              <a:latin typeface="Calibri"/>
              <a:ea typeface="Calibri"/>
              <a:cs typeface="Calibri"/>
              <a:sym typeface="Calibri"/>
            </a:endParaRPr>
          </a:p>
        </p:txBody>
      </p:sp>
      <p:sp>
        <p:nvSpPr>
          <p:cNvPr id="17" name="Google Shape;17;p1"/>
          <p:cNvSpPr txBox="1"/>
          <p:nvPr/>
        </p:nvSpPr>
        <p:spPr>
          <a:xfrm>
            <a:off x="2814523" y="4658382"/>
            <a:ext cx="6572707" cy="372161"/>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5E7EB"/>
              </a:buClr>
              <a:buSzPts val="1800"/>
              <a:buFont typeface="Montserrat"/>
              <a:buNone/>
            </a:pPr>
            <a:r>
              <a:rPr lang="en-US" sz="1800">
                <a:solidFill>
                  <a:srgbClr val="E5E7EB"/>
                </a:solidFill>
                <a:latin typeface="Montserrat"/>
                <a:ea typeface="Montserrat"/>
                <a:cs typeface="Montserrat"/>
                <a:sym typeface="Montserrat"/>
              </a:rPr>
              <a:t>Revitalise your digital efforts for better outcomes.</a:t>
            </a:r>
            <a:endParaRPr sz="1800">
              <a:solidFill>
                <a:schemeClr val="dk1"/>
              </a:solidFill>
              <a:latin typeface="Calibri"/>
              <a:ea typeface="Calibri"/>
              <a:cs typeface="Calibri"/>
              <a:sym typeface="Calibri"/>
            </a:endParaRPr>
          </a:p>
        </p:txBody>
      </p:sp>
      <p:pic>
        <p:nvPicPr>
          <p:cNvPr descr="preencoded.png" id="18" name="Google Shape;18;p1"/>
          <p:cNvPicPr preferRelativeResize="0"/>
          <p:nvPr/>
        </p:nvPicPr>
        <p:blipFill rotWithShape="1">
          <a:blip r:embed="rId5">
            <a:alphaModFix/>
          </a:blip>
          <a:srcRect b="-1100" l="0" r="0" t="-1100"/>
          <a:stretch/>
        </p:blipFill>
        <p:spPr>
          <a:xfrm>
            <a:off x="7139635" y="4919472"/>
            <a:ext cx="114300" cy="133502"/>
          </a:xfrm>
          <a:prstGeom prst="rect">
            <a:avLst/>
          </a:prstGeom>
          <a:noFill/>
          <a:ln>
            <a:noFill/>
          </a:ln>
        </p:spPr>
      </p:pic>
      <p:pic>
        <p:nvPicPr>
          <p:cNvPr descr="preencoded.png" id="19" name="Google Shape;19;p1"/>
          <p:cNvPicPr preferRelativeResize="0"/>
          <p:nvPr/>
        </p:nvPicPr>
        <p:blipFill rotWithShape="1">
          <a:blip r:embed="rId6">
            <a:alphaModFix/>
          </a:blip>
          <a:srcRect b="0" l="0" r="0" t="0"/>
          <a:stretch/>
        </p:blipFill>
        <p:spPr>
          <a:xfrm>
            <a:off x="562356" y="523951"/>
            <a:ext cx="171907" cy="171907"/>
          </a:xfrm>
          <a:prstGeom prst="rect">
            <a:avLst/>
          </a:prstGeom>
          <a:noFill/>
          <a:ln>
            <a:noFill/>
          </a:ln>
        </p:spPr>
      </p:pic>
      <p:sp>
        <p:nvSpPr>
          <p:cNvPr id="20" name="Google Shape;20;p1"/>
          <p:cNvSpPr txBox="1"/>
          <p:nvPr/>
        </p:nvSpPr>
        <p:spPr>
          <a:xfrm>
            <a:off x="9472270" y="6362395"/>
            <a:ext cx="2504542"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000"/>
              <a:buFont typeface="Montserrat"/>
              <a:buNone/>
            </a:pPr>
            <a:r>
              <a:rPr lang="en-US" sz="1000">
                <a:solidFill>
                  <a:srgbClr val="FFFFFF"/>
                </a:solidFill>
                <a:latin typeface="Montserrat"/>
                <a:ea typeface="Montserrat"/>
                <a:cs typeface="Montserrat"/>
                <a:sym typeface="Montserrat"/>
              </a:rPr>
              <a:t>www.avocadotreedigital.com</a:t>
            </a:r>
            <a:endParaRPr sz="1000">
              <a:solidFill>
                <a:schemeClr val="dk1"/>
              </a:solidFill>
              <a:latin typeface="Calibri"/>
              <a:ea typeface="Calibri"/>
              <a:cs typeface="Calibri"/>
              <a:sym typeface="Calibri"/>
            </a:endParaRPr>
          </a:p>
        </p:txBody>
      </p:sp>
      <p:pic>
        <p:nvPicPr>
          <p:cNvPr id="21" name="Google Shape;21;p1"/>
          <p:cNvPicPr preferRelativeResize="0"/>
          <p:nvPr/>
        </p:nvPicPr>
        <p:blipFill rotWithShape="1">
          <a:blip r:embed="rId7">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10"/>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462" name="Google Shape;462;p10"/>
          <p:cNvPicPr preferRelativeResize="0"/>
          <p:nvPr/>
        </p:nvPicPr>
        <p:blipFill rotWithShape="1">
          <a:blip r:embed="rId3">
            <a:alphaModFix/>
          </a:blip>
          <a:srcRect b="-1" l="0" r="0" t="-1"/>
          <a:stretch/>
        </p:blipFill>
        <p:spPr>
          <a:xfrm>
            <a:off x="0" y="0"/>
            <a:ext cx="12191695" cy="6858000"/>
          </a:xfrm>
          <a:prstGeom prst="rect">
            <a:avLst/>
          </a:prstGeom>
          <a:noFill/>
          <a:ln>
            <a:noFill/>
          </a:ln>
        </p:spPr>
      </p:pic>
      <p:sp>
        <p:nvSpPr>
          <p:cNvPr id="463" name="Google Shape;463;p10"/>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464" name="Google Shape;464;p10"/>
          <p:cNvSpPr txBox="1"/>
          <p:nvPr/>
        </p:nvSpPr>
        <p:spPr>
          <a:xfrm>
            <a:off x="11580876" y="6400800"/>
            <a:ext cx="238658"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11</a:t>
            </a:r>
            <a:endParaRPr sz="1200">
              <a:solidFill>
                <a:schemeClr val="dk1"/>
              </a:solidFill>
              <a:latin typeface="Calibri"/>
              <a:ea typeface="Calibri"/>
              <a:cs typeface="Calibri"/>
              <a:sym typeface="Calibri"/>
            </a:endParaRPr>
          </a:p>
        </p:txBody>
      </p:sp>
      <p:sp>
        <p:nvSpPr>
          <p:cNvPr id="465" name="Google Shape;465;p10"/>
          <p:cNvSpPr txBox="1"/>
          <p:nvPr/>
        </p:nvSpPr>
        <p:spPr>
          <a:xfrm>
            <a:off x="1162202" y="381305"/>
            <a:ext cx="98682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Our Clients</a:t>
            </a:r>
            <a:endParaRPr sz="1000">
              <a:solidFill>
                <a:schemeClr val="dk1"/>
              </a:solidFill>
              <a:latin typeface="Calibri"/>
              <a:ea typeface="Calibri"/>
              <a:cs typeface="Calibri"/>
              <a:sym typeface="Calibri"/>
            </a:endParaRPr>
          </a:p>
        </p:txBody>
      </p:sp>
      <p:sp>
        <p:nvSpPr>
          <p:cNvPr id="466" name="Google Shape;466;p10"/>
          <p:cNvSpPr txBox="1"/>
          <p:nvPr/>
        </p:nvSpPr>
        <p:spPr>
          <a:xfrm>
            <a:off x="1162202" y="647395"/>
            <a:ext cx="9868205"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200"/>
              <a:buFont typeface="Montserrat"/>
              <a:buNone/>
            </a:pPr>
            <a:r>
              <a:rPr b="1" lang="en-US" sz="2200">
                <a:solidFill>
                  <a:srgbClr val="111827"/>
                </a:solidFill>
                <a:latin typeface="Montserrat"/>
                <a:ea typeface="Montserrat"/>
                <a:cs typeface="Montserrat"/>
                <a:sym typeface="Montserrat"/>
              </a:rPr>
              <a:t>Trusted by growth-driven teams</a:t>
            </a:r>
            <a:endParaRPr sz="2200">
              <a:solidFill>
                <a:schemeClr val="dk1"/>
              </a:solidFill>
              <a:latin typeface="Calibri"/>
              <a:ea typeface="Calibri"/>
              <a:cs typeface="Calibri"/>
              <a:sym typeface="Calibri"/>
            </a:endParaRPr>
          </a:p>
        </p:txBody>
      </p:sp>
      <p:sp>
        <p:nvSpPr>
          <p:cNvPr id="467" name="Google Shape;467;p10"/>
          <p:cNvSpPr txBox="1"/>
          <p:nvPr/>
        </p:nvSpPr>
        <p:spPr>
          <a:xfrm>
            <a:off x="705002" y="5722315"/>
            <a:ext cx="107826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i="1" lang="en-US" sz="1000">
                <a:solidFill>
                  <a:srgbClr val="6B7280"/>
                </a:solidFill>
                <a:latin typeface="Montserrat"/>
                <a:ea typeface="Montserrat"/>
                <a:cs typeface="Montserrat"/>
                <a:sym typeface="Montserrat"/>
              </a:rPr>
              <a:t>A selection of the brands who have grown with Avocado Tree Digital.</a:t>
            </a:r>
            <a:endParaRPr sz="1000">
              <a:solidFill>
                <a:schemeClr val="dk1"/>
              </a:solidFill>
              <a:latin typeface="Calibri"/>
              <a:ea typeface="Calibri"/>
              <a:cs typeface="Calibri"/>
              <a:sym typeface="Calibri"/>
            </a:endParaRPr>
          </a:p>
        </p:txBody>
      </p:sp>
      <p:sp>
        <p:nvSpPr>
          <p:cNvPr id="468" name="Google Shape;468;p10"/>
          <p:cNvSpPr/>
          <p:nvPr/>
        </p:nvSpPr>
        <p:spPr>
          <a:xfrm>
            <a:off x="761695" y="1554480"/>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9" name="Google Shape;469;p10"/>
          <p:cNvSpPr/>
          <p:nvPr/>
        </p:nvSpPr>
        <p:spPr>
          <a:xfrm>
            <a:off x="762600" y="1561105"/>
            <a:ext cx="3409800" cy="38400"/>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0" name="Google Shape;470;p10"/>
          <p:cNvSpPr txBox="1"/>
          <p:nvPr/>
        </p:nvSpPr>
        <p:spPr>
          <a:xfrm>
            <a:off x="1583741" y="2478024"/>
            <a:ext cx="1767535"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SGInnovate</a:t>
            </a:r>
            <a:endParaRPr sz="1200">
              <a:solidFill>
                <a:schemeClr val="dk1"/>
              </a:solidFill>
              <a:latin typeface="Calibri"/>
              <a:ea typeface="Calibri"/>
              <a:cs typeface="Calibri"/>
              <a:sym typeface="Calibri"/>
            </a:endParaRPr>
          </a:p>
        </p:txBody>
      </p:sp>
      <p:sp>
        <p:nvSpPr>
          <p:cNvPr id="471" name="Google Shape;471;p10"/>
          <p:cNvSpPr txBox="1"/>
          <p:nvPr/>
        </p:nvSpPr>
        <p:spPr>
          <a:xfrm>
            <a:off x="961949" y="2752344"/>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360 degree digital strategy, tactical delivery and CRM implementation services</a:t>
            </a:r>
            <a:endParaRPr sz="900">
              <a:solidFill>
                <a:schemeClr val="dk1"/>
              </a:solidFill>
              <a:latin typeface="Calibri"/>
              <a:ea typeface="Calibri"/>
              <a:cs typeface="Calibri"/>
              <a:sym typeface="Calibri"/>
            </a:endParaRPr>
          </a:p>
        </p:txBody>
      </p:sp>
      <p:sp>
        <p:nvSpPr>
          <p:cNvPr id="472" name="Google Shape;472;p10"/>
          <p:cNvSpPr/>
          <p:nvPr/>
        </p:nvSpPr>
        <p:spPr>
          <a:xfrm>
            <a:off x="4394606" y="1554480"/>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3" name="Google Shape;473;p10"/>
          <p:cNvSpPr/>
          <p:nvPr/>
        </p:nvSpPr>
        <p:spPr>
          <a:xfrm>
            <a:off x="4394596" y="1554480"/>
            <a:ext cx="3409800" cy="38400"/>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4" name="Google Shape;474;p10"/>
          <p:cNvSpPr/>
          <p:nvPr/>
        </p:nvSpPr>
        <p:spPr>
          <a:xfrm>
            <a:off x="5829300" y="1792224"/>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475" name="Google Shape;475;p10"/>
          <p:cNvPicPr preferRelativeResize="0"/>
          <p:nvPr/>
        </p:nvPicPr>
        <p:blipFill rotWithShape="1">
          <a:blip r:embed="rId4">
            <a:alphaModFix/>
          </a:blip>
          <a:srcRect b="0" l="-133" r="-133" t="0"/>
          <a:stretch/>
        </p:blipFill>
        <p:spPr>
          <a:xfrm>
            <a:off x="6010351" y="1944929"/>
            <a:ext cx="171907" cy="228600"/>
          </a:xfrm>
          <a:prstGeom prst="rect">
            <a:avLst/>
          </a:prstGeom>
          <a:noFill/>
          <a:ln>
            <a:noFill/>
          </a:ln>
        </p:spPr>
      </p:pic>
      <p:sp>
        <p:nvSpPr>
          <p:cNvPr id="476" name="Google Shape;476;p10"/>
          <p:cNvSpPr txBox="1"/>
          <p:nvPr/>
        </p:nvSpPr>
        <p:spPr>
          <a:xfrm>
            <a:off x="5117897" y="2478024"/>
            <a:ext cx="1964131"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HDFC Capital</a:t>
            </a:r>
            <a:endParaRPr sz="1200">
              <a:solidFill>
                <a:schemeClr val="dk1"/>
              </a:solidFill>
              <a:latin typeface="Calibri"/>
              <a:ea typeface="Calibri"/>
              <a:cs typeface="Calibri"/>
              <a:sym typeface="Calibri"/>
            </a:endParaRPr>
          </a:p>
        </p:txBody>
      </p:sp>
      <p:sp>
        <p:nvSpPr>
          <p:cNvPr id="477" name="Google Shape;477;p10"/>
          <p:cNvSpPr txBox="1"/>
          <p:nvPr/>
        </p:nvSpPr>
        <p:spPr>
          <a:xfrm>
            <a:off x="4593946" y="2752344"/>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Brand strategy, web and social development</a:t>
            </a:r>
            <a:endParaRPr sz="900">
              <a:solidFill>
                <a:schemeClr val="dk1"/>
              </a:solidFill>
              <a:latin typeface="Calibri"/>
              <a:ea typeface="Calibri"/>
              <a:cs typeface="Calibri"/>
              <a:sym typeface="Calibri"/>
            </a:endParaRPr>
          </a:p>
        </p:txBody>
      </p:sp>
      <p:sp>
        <p:nvSpPr>
          <p:cNvPr id="478" name="Google Shape;478;p10"/>
          <p:cNvSpPr/>
          <p:nvPr/>
        </p:nvSpPr>
        <p:spPr>
          <a:xfrm>
            <a:off x="8026603" y="1554480"/>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9" name="Google Shape;479;p10"/>
          <p:cNvSpPr/>
          <p:nvPr/>
        </p:nvSpPr>
        <p:spPr>
          <a:xfrm>
            <a:off x="8026593" y="1554505"/>
            <a:ext cx="3409800" cy="38400"/>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0" name="Google Shape;480;p10"/>
          <p:cNvSpPr/>
          <p:nvPr/>
        </p:nvSpPr>
        <p:spPr>
          <a:xfrm>
            <a:off x="9461297" y="1792224"/>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481" name="Google Shape;481;p10"/>
          <p:cNvPicPr preferRelativeResize="0"/>
          <p:nvPr/>
        </p:nvPicPr>
        <p:blipFill rotWithShape="1">
          <a:blip r:embed="rId5">
            <a:alphaModFix/>
          </a:blip>
          <a:srcRect b="-45" l="0" r="0" t="-45"/>
          <a:stretch/>
        </p:blipFill>
        <p:spPr>
          <a:xfrm>
            <a:off x="9599371" y="1944929"/>
            <a:ext cx="256946" cy="228600"/>
          </a:xfrm>
          <a:prstGeom prst="rect">
            <a:avLst/>
          </a:prstGeom>
          <a:noFill/>
          <a:ln>
            <a:noFill/>
          </a:ln>
        </p:spPr>
      </p:pic>
      <p:sp>
        <p:nvSpPr>
          <p:cNvPr id="482" name="Google Shape;482;p10"/>
          <p:cNvSpPr txBox="1"/>
          <p:nvPr/>
        </p:nvSpPr>
        <p:spPr>
          <a:xfrm>
            <a:off x="8898941" y="2478024"/>
            <a:ext cx="1667866"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XENI</a:t>
            </a:r>
            <a:endParaRPr sz="1200">
              <a:solidFill>
                <a:schemeClr val="dk1"/>
              </a:solidFill>
              <a:latin typeface="Calibri"/>
              <a:ea typeface="Calibri"/>
              <a:cs typeface="Calibri"/>
              <a:sym typeface="Calibri"/>
            </a:endParaRPr>
          </a:p>
        </p:txBody>
      </p:sp>
      <p:sp>
        <p:nvSpPr>
          <p:cNvPr id="483" name="Google Shape;483;p10"/>
          <p:cNvSpPr txBox="1"/>
          <p:nvPr/>
        </p:nvSpPr>
        <p:spPr>
          <a:xfrm>
            <a:off x="8225942" y="2752344"/>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Digital Strategy and web services</a:t>
            </a:r>
            <a:endParaRPr sz="900">
              <a:solidFill>
                <a:schemeClr val="dk1"/>
              </a:solidFill>
              <a:latin typeface="Calibri"/>
              <a:ea typeface="Calibri"/>
              <a:cs typeface="Calibri"/>
              <a:sym typeface="Calibri"/>
            </a:endParaRPr>
          </a:p>
        </p:txBody>
      </p:sp>
      <p:sp>
        <p:nvSpPr>
          <p:cNvPr id="484" name="Google Shape;484;p10"/>
          <p:cNvSpPr/>
          <p:nvPr/>
        </p:nvSpPr>
        <p:spPr>
          <a:xfrm>
            <a:off x="761695" y="3562502"/>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5" name="Google Shape;485;p10"/>
          <p:cNvSpPr/>
          <p:nvPr/>
        </p:nvSpPr>
        <p:spPr>
          <a:xfrm>
            <a:off x="762600" y="3511752"/>
            <a:ext cx="3409800" cy="38400"/>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6" name="Google Shape;486;p10"/>
          <p:cNvSpPr/>
          <p:nvPr/>
        </p:nvSpPr>
        <p:spPr>
          <a:xfrm>
            <a:off x="2197303" y="3800246"/>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487" name="Google Shape;487;p10"/>
          <p:cNvPicPr preferRelativeResize="0"/>
          <p:nvPr/>
        </p:nvPicPr>
        <p:blipFill rotWithShape="1">
          <a:blip r:embed="rId6">
            <a:alphaModFix/>
          </a:blip>
          <a:srcRect b="0" l="-57" r="-57" t="0"/>
          <a:stretch/>
        </p:blipFill>
        <p:spPr>
          <a:xfrm>
            <a:off x="2363724" y="3952951"/>
            <a:ext cx="200254" cy="228600"/>
          </a:xfrm>
          <a:prstGeom prst="rect">
            <a:avLst/>
          </a:prstGeom>
          <a:noFill/>
          <a:ln>
            <a:noFill/>
          </a:ln>
        </p:spPr>
      </p:pic>
      <p:sp>
        <p:nvSpPr>
          <p:cNvPr id="488" name="Google Shape;488;p10"/>
          <p:cNvSpPr txBox="1"/>
          <p:nvPr/>
        </p:nvSpPr>
        <p:spPr>
          <a:xfrm>
            <a:off x="1583741" y="4486046"/>
            <a:ext cx="1766621"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SlurrpFarm</a:t>
            </a:r>
            <a:endParaRPr sz="1200">
              <a:solidFill>
                <a:schemeClr val="dk1"/>
              </a:solidFill>
              <a:latin typeface="Calibri"/>
              <a:ea typeface="Calibri"/>
              <a:cs typeface="Calibri"/>
              <a:sym typeface="Calibri"/>
            </a:endParaRPr>
          </a:p>
        </p:txBody>
      </p:sp>
      <p:sp>
        <p:nvSpPr>
          <p:cNvPr id="489" name="Google Shape;489;p10"/>
          <p:cNvSpPr txBox="1"/>
          <p:nvPr/>
        </p:nvSpPr>
        <p:spPr>
          <a:xfrm>
            <a:off x="961949" y="4760366"/>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Digital Strategy, D2C and other services</a:t>
            </a:r>
            <a:endParaRPr sz="900">
              <a:solidFill>
                <a:schemeClr val="dk1"/>
              </a:solidFill>
              <a:latin typeface="Calibri"/>
              <a:ea typeface="Calibri"/>
              <a:cs typeface="Calibri"/>
              <a:sym typeface="Calibri"/>
            </a:endParaRPr>
          </a:p>
        </p:txBody>
      </p:sp>
      <p:sp>
        <p:nvSpPr>
          <p:cNvPr id="490" name="Google Shape;490;p10"/>
          <p:cNvSpPr/>
          <p:nvPr/>
        </p:nvSpPr>
        <p:spPr>
          <a:xfrm>
            <a:off x="4394606" y="3527749"/>
            <a:ext cx="3409800" cy="1781400"/>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1" name="Google Shape;491;p10"/>
          <p:cNvSpPr/>
          <p:nvPr/>
        </p:nvSpPr>
        <p:spPr>
          <a:xfrm>
            <a:off x="4394596" y="3514024"/>
            <a:ext cx="3409800" cy="38400"/>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2" name="Google Shape;492;p10"/>
          <p:cNvSpPr txBox="1"/>
          <p:nvPr/>
        </p:nvSpPr>
        <p:spPr>
          <a:xfrm>
            <a:off x="4920386" y="4613475"/>
            <a:ext cx="2354700" cy="200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Museum of Art and Photography</a:t>
            </a:r>
            <a:endParaRPr sz="1200">
              <a:solidFill>
                <a:schemeClr val="dk1"/>
              </a:solidFill>
              <a:latin typeface="Calibri"/>
              <a:ea typeface="Calibri"/>
              <a:cs typeface="Calibri"/>
              <a:sym typeface="Calibri"/>
            </a:endParaRPr>
          </a:p>
        </p:txBody>
      </p:sp>
      <p:sp>
        <p:nvSpPr>
          <p:cNvPr id="493" name="Google Shape;493;p10"/>
          <p:cNvSpPr txBox="1"/>
          <p:nvPr/>
        </p:nvSpPr>
        <p:spPr>
          <a:xfrm>
            <a:off x="4593946" y="4968886"/>
            <a:ext cx="3010200"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Digital strategy, event strategy and implementation</a:t>
            </a:r>
            <a:endParaRPr sz="900">
              <a:solidFill>
                <a:schemeClr val="dk1"/>
              </a:solidFill>
              <a:latin typeface="Calibri"/>
              <a:ea typeface="Calibri"/>
              <a:cs typeface="Calibri"/>
              <a:sym typeface="Calibri"/>
            </a:endParaRPr>
          </a:p>
        </p:txBody>
      </p:sp>
      <p:sp>
        <p:nvSpPr>
          <p:cNvPr id="494" name="Google Shape;494;p10"/>
          <p:cNvSpPr/>
          <p:nvPr/>
        </p:nvSpPr>
        <p:spPr>
          <a:xfrm>
            <a:off x="8026603" y="3562502"/>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5" name="Google Shape;495;p10"/>
          <p:cNvSpPr/>
          <p:nvPr/>
        </p:nvSpPr>
        <p:spPr>
          <a:xfrm>
            <a:off x="8027493" y="3548789"/>
            <a:ext cx="3409800" cy="38400"/>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6" name="Google Shape;496;p10"/>
          <p:cNvSpPr txBox="1"/>
          <p:nvPr/>
        </p:nvSpPr>
        <p:spPr>
          <a:xfrm>
            <a:off x="8601761" y="4486046"/>
            <a:ext cx="2255825"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Blair Road Capital</a:t>
            </a:r>
            <a:endParaRPr sz="1200">
              <a:solidFill>
                <a:schemeClr val="dk1"/>
              </a:solidFill>
              <a:latin typeface="Calibri"/>
              <a:ea typeface="Calibri"/>
              <a:cs typeface="Calibri"/>
              <a:sym typeface="Calibri"/>
            </a:endParaRPr>
          </a:p>
        </p:txBody>
      </p:sp>
      <p:sp>
        <p:nvSpPr>
          <p:cNvPr id="497" name="Google Shape;497;p10"/>
          <p:cNvSpPr txBox="1"/>
          <p:nvPr/>
        </p:nvSpPr>
        <p:spPr>
          <a:xfrm>
            <a:off x="8225942" y="4760366"/>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Web development and brand repositioning</a:t>
            </a:r>
            <a:endParaRPr sz="900">
              <a:solidFill>
                <a:schemeClr val="dk1"/>
              </a:solidFill>
              <a:latin typeface="Calibri"/>
              <a:ea typeface="Calibri"/>
              <a:cs typeface="Calibri"/>
              <a:sym typeface="Calibri"/>
            </a:endParaRPr>
          </a:p>
        </p:txBody>
      </p:sp>
      <p:sp>
        <p:nvSpPr>
          <p:cNvPr id="498" name="Google Shape;498;p10"/>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99" name="Google Shape;499;p10"/>
          <p:cNvPicPr preferRelativeResize="0"/>
          <p:nvPr/>
        </p:nvPicPr>
        <p:blipFill rotWithShape="1">
          <a:blip r:embed="rId7">
            <a:alphaModFix/>
          </a:blip>
          <a:srcRect b="0" l="0" r="0" t="0"/>
          <a:stretch/>
        </p:blipFill>
        <p:spPr>
          <a:xfrm>
            <a:off x="457200" y="390000"/>
            <a:ext cx="2194560" cy="292608"/>
          </a:xfrm>
          <a:prstGeom prst="rect">
            <a:avLst/>
          </a:prstGeom>
          <a:noFill/>
          <a:ln>
            <a:noFill/>
          </a:ln>
        </p:spPr>
      </p:pic>
      <p:pic>
        <p:nvPicPr>
          <p:cNvPr id="500" name="Google Shape;500;p10" title="sginnovate.png"/>
          <p:cNvPicPr preferRelativeResize="0"/>
          <p:nvPr/>
        </p:nvPicPr>
        <p:blipFill>
          <a:blip r:embed="rId8">
            <a:alphaModFix/>
          </a:blip>
          <a:stretch>
            <a:fillRect/>
          </a:stretch>
        </p:blipFill>
        <p:spPr>
          <a:xfrm>
            <a:off x="2026373" y="1694763"/>
            <a:ext cx="874947" cy="681375"/>
          </a:xfrm>
          <a:prstGeom prst="rect">
            <a:avLst/>
          </a:prstGeom>
          <a:noFill/>
          <a:ln>
            <a:noFill/>
          </a:ln>
        </p:spPr>
      </p:pic>
      <p:pic>
        <p:nvPicPr>
          <p:cNvPr id="501" name="Google Shape;501;p10" title="brand-logo.jpg"/>
          <p:cNvPicPr preferRelativeResize="0"/>
          <p:nvPr/>
        </p:nvPicPr>
        <p:blipFill>
          <a:blip r:embed="rId9">
            <a:alphaModFix/>
          </a:blip>
          <a:stretch>
            <a:fillRect/>
          </a:stretch>
        </p:blipFill>
        <p:spPr>
          <a:xfrm>
            <a:off x="5328813" y="1730650"/>
            <a:ext cx="1704975" cy="609600"/>
          </a:xfrm>
          <a:prstGeom prst="rect">
            <a:avLst/>
          </a:prstGeom>
          <a:noFill/>
          <a:ln>
            <a:noFill/>
          </a:ln>
        </p:spPr>
      </p:pic>
      <p:pic>
        <p:nvPicPr>
          <p:cNvPr id="502" name="Google Shape;502;p10" title="xeni_logo.png"/>
          <p:cNvPicPr preferRelativeResize="0"/>
          <p:nvPr/>
        </p:nvPicPr>
        <p:blipFill>
          <a:blip r:embed="rId10">
            <a:alphaModFix/>
          </a:blip>
          <a:stretch>
            <a:fillRect/>
          </a:stretch>
        </p:blipFill>
        <p:spPr>
          <a:xfrm>
            <a:off x="9156350" y="1763988"/>
            <a:ext cx="1143000" cy="542925"/>
          </a:xfrm>
          <a:prstGeom prst="rect">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0"/>
              </a:srgbClr>
            </a:outerShdw>
          </a:effectLst>
        </p:spPr>
      </p:pic>
      <p:pic>
        <p:nvPicPr>
          <p:cNvPr id="503" name="Google Shape;503;p10" title="Group_448061_155x.png"/>
          <p:cNvPicPr preferRelativeResize="0"/>
          <p:nvPr/>
        </p:nvPicPr>
        <p:blipFill>
          <a:blip r:embed="rId11">
            <a:alphaModFix/>
          </a:blip>
          <a:stretch>
            <a:fillRect/>
          </a:stretch>
        </p:blipFill>
        <p:spPr>
          <a:xfrm>
            <a:off x="2015075" y="3726175"/>
            <a:ext cx="904875" cy="685800"/>
          </a:xfrm>
          <a:prstGeom prst="rect">
            <a:avLst/>
          </a:prstGeom>
          <a:noFill/>
          <a:ln>
            <a:noFill/>
          </a:ln>
        </p:spPr>
      </p:pic>
      <p:pic>
        <p:nvPicPr>
          <p:cNvPr id="504" name="Google Shape;504;p10" title="mapindia-logo-white-min.png"/>
          <p:cNvPicPr preferRelativeResize="0"/>
          <p:nvPr/>
        </p:nvPicPr>
        <p:blipFill>
          <a:blip r:embed="rId12">
            <a:alphaModFix/>
          </a:blip>
          <a:stretch>
            <a:fillRect/>
          </a:stretch>
        </p:blipFill>
        <p:spPr>
          <a:xfrm>
            <a:off x="5527550" y="3747833"/>
            <a:ext cx="1143000" cy="693415"/>
          </a:xfrm>
          <a:prstGeom prst="rect">
            <a:avLst/>
          </a:prstGeom>
          <a:noFill/>
          <a:ln>
            <a:noFill/>
          </a:ln>
        </p:spPr>
      </p:pic>
      <p:pic>
        <p:nvPicPr>
          <p:cNvPr id="505" name="Google Shape;505;p10"/>
          <p:cNvPicPr preferRelativeResize="0"/>
          <p:nvPr/>
        </p:nvPicPr>
        <p:blipFill>
          <a:blip r:embed="rId13">
            <a:alphaModFix/>
          </a:blip>
          <a:stretch>
            <a:fillRect/>
          </a:stretch>
        </p:blipFill>
        <p:spPr>
          <a:xfrm>
            <a:off x="8937275" y="3899888"/>
            <a:ext cx="1581150" cy="447675"/>
          </a:xfrm>
          <a:prstGeom prst="rect">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11"/>
          <p:cNvSpPr/>
          <p:nvPr/>
        </p:nvSpPr>
        <p:spPr>
          <a:xfrm>
            <a:off x="640080" y="411480"/>
            <a:ext cx="1097280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5D6B60"/>
              </a:buClr>
              <a:buSzPts val="1100"/>
              <a:buFont typeface="Montserrat"/>
              <a:buNone/>
            </a:pPr>
            <a:r>
              <a:rPr b="1" lang="en-US" sz="1100">
                <a:solidFill>
                  <a:srgbClr val="5D6B60"/>
                </a:solidFill>
                <a:latin typeface="Montserrat"/>
                <a:ea typeface="Montserrat"/>
                <a:cs typeface="Montserrat"/>
                <a:sym typeface="Montserrat"/>
              </a:rPr>
              <a:t>PRICING &amp; PACKAGING</a:t>
            </a:r>
            <a:endParaRPr sz="1100">
              <a:solidFill>
                <a:schemeClr val="dk1"/>
              </a:solidFill>
              <a:latin typeface="Calibri"/>
              <a:ea typeface="Calibri"/>
              <a:cs typeface="Calibri"/>
              <a:sym typeface="Calibri"/>
            </a:endParaRPr>
          </a:p>
        </p:txBody>
      </p:sp>
      <p:sp>
        <p:nvSpPr>
          <p:cNvPr id="511" name="Google Shape;511;p11"/>
          <p:cNvSpPr/>
          <p:nvPr/>
        </p:nvSpPr>
        <p:spPr>
          <a:xfrm>
            <a:off x="640080" y="658368"/>
            <a:ext cx="1097280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152019"/>
              </a:buClr>
              <a:buSzPts val="2600"/>
              <a:buFont typeface="Montserrat"/>
              <a:buNone/>
            </a:pPr>
            <a:r>
              <a:rPr b="1" lang="en-US" sz="2600">
                <a:solidFill>
                  <a:srgbClr val="152019"/>
                </a:solidFill>
                <a:latin typeface="Montserrat"/>
                <a:ea typeface="Montserrat"/>
                <a:cs typeface="Montserrat"/>
                <a:sym typeface="Montserrat"/>
              </a:rPr>
              <a:t>One partner. Three levels of firepower.</a:t>
            </a:r>
            <a:endParaRPr sz="2600">
              <a:solidFill>
                <a:schemeClr val="dk1"/>
              </a:solidFill>
              <a:latin typeface="Calibri"/>
              <a:ea typeface="Calibri"/>
              <a:cs typeface="Calibri"/>
              <a:sym typeface="Calibri"/>
            </a:endParaRPr>
          </a:p>
        </p:txBody>
      </p:sp>
      <p:sp>
        <p:nvSpPr>
          <p:cNvPr id="512" name="Google Shape;512;p11"/>
          <p:cNvSpPr/>
          <p:nvPr/>
        </p:nvSpPr>
        <p:spPr>
          <a:xfrm>
            <a:off x="914400" y="1207008"/>
            <a:ext cx="10360152" cy="320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5D6B60"/>
              </a:buClr>
              <a:buSzPts val="1250"/>
              <a:buFont typeface="Hanken Grotesk"/>
              <a:buNone/>
            </a:pPr>
            <a:r>
              <a:rPr lang="en-US" sz="1250">
                <a:solidFill>
                  <a:srgbClr val="5D6B60"/>
                </a:solidFill>
                <a:latin typeface="Hanken Grotesk"/>
                <a:ea typeface="Hanken Grotesk"/>
                <a:cs typeface="Hanken Grotesk"/>
                <a:sym typeface="Hanken Grotesk"/>
              </a:rPr>
              <a:t>Every plan includes an AI digital strategy, a 12-month roadmap and live agents from day one.</a:t>
            </a:r>
            <a:endParaRPr sz="1250">
              <a:solidFill>
                <a:schemeClr val="dk1"/>
              </a:solidFill>
              <a:latin typeface="Calibri"/>
              <a:ea typeface="Calibri"/>
              <a:cs typeface="Calibri"/>
              <a:sym typeface="Calibri"/>
            </a:endParaRPr>
          </a:p>
        </p:txBody>
      </p:sp>
      <p:sp>
        <p:nvSpPr>
          <p:cNvPr id="513" name="Google Shape;513;p11"/>
          <p:cNvSpPr/>
          <p:nvPr/>
        </p:nvSpPr>
        <p:spPr>
          <a:xfrm>
            <a:off x="658368" y="1783080"/>
            <a:ext cx="3566160" cy="4480560"/>
          </a:xfrm>
          <a:prstGeom prst="roundRect">
            <a:avLst>
              <a:gd fmla="val 2051"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4" name="Google Shape;514;p11"/>
          <p:cNvSpPr/>
          <p:nvPr/>
        </p:nvSpPr>
        <p:spPr>
          <a:xfrm>
            <a:off x="978408" y="2075688"/>
            <a:ext cx="2926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52019"/>
              </a:buClr>
              <a:buSzPts val="1600"/>
              <a:buFont typeface="Montserrat"/>
              <a:buNone/>
            </a:pPr>
            <a:r>
              <a:rPr b="1" lang="en-US" sz="1600">
                <a:solidFill>
                  <a:srgbClr val="152019"/>
                </a:solidFill>
                <a:latin typeface="Montserrat"/>
                <a:ea typeface="Montserrat"/>
                <a:cs typeface="Montserrat"/>
                <a:sym typeface="Montserrat"/>
              </a:rPr>
              <a:t>Foundation Growth</a:t>
            </a:r>
            <a:endParaRPr sz="1600">
              <a:solidFill>
                <a:schemeClr val="dk1"/>
              </a:solidFill>
              <a:latin typeface="Calibri"/>
              <a:ea typeface="Calibri"/>
              <a:cs typeface="Calibri"/>
              <a:sym typeface="Calibri"/>
            </a:endParaRPr>
          </a:p>
        </p:txBody>
      </p:sp>
      <p:sp>
        <p:nvSpPr>
          <p:cNvPr id="515" name="Google Shape;515;p11"/>
          <p:cNvSpPr/>
          <p:nvPr/>
        </p:nvSpPr>
        <p:spPr>
          <a:xfrm>
            <a:off x="978408" y="2532888"/>
            <a:ext cx="29260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B60"/>
              </a:buClr>
              <a:buSzPts val="1050"/>
              <a:buFont typeface="Hanken Grotesk"/>
              <a:buNone/>
            </a:pPr>
            <a:r>
              <a:rPr lang="en-US" sz="1050">
                <a:solidFill>
                  <a:srgbClr val="5D6B60"/>
                </a:solidFill>
                <a:latin typeface="Hanken Grotesk"/>
                <a:ea typeface="Hanken Grotesk"/>
                <a:cs typeface="Hanken Grotesk"/>
                <a:sym typeface="Hanken Grotesk"/>
              </a:rPr>
              <a:t>For founder-led teams building traction.</a:t>
            </a:r>
            <a:endParaRPr sz="1050">
              <a:solidFill>
                <a:schemeClr val="dk1"/>
              </a:solidFill>
              <a:latin typeface="Calibri"/>
              <a:ea typeface="Calibri"/>
              <a:cs typeface="Calibri"/>
              <a:sym typeface="Calibri"/>
            </a:endParaRPr>
          </a:p>
        </p:txBody>
      </p:sp>
      <p:sp>
        <p:nvSpPr>
          <p:cNvPr id="516" name="Google Shape;516;p11"/>
          <p:cNvSpPr/>
          <p:nvPr/>
        </p:nvSpPr>
        <p:spPr>
          <a:xfrm>
            <a:off x="978408" y="3099816"/>
            <a:ext cx="2926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52019"/>
              </a:buClr>
              <a:buSzPts val="1700"/>
              <a:buFont typeface="Montserrat"/>
              <a:buNone/>
            </a:pPr>
            <a:r>
              <a:rPr b="1" lang="en-US" sz="1700">
                <a:solidFill>
                  <a:srgbClr val="152019"/>
                </a:solidFill>
                <a:latin typeface="Montserrat"/>
                <a:ea typeface="Montserrat"/>
                <a:cs typeface="Montserrat"/>
                <a:sym typeface="Montserrat"/>
              </a:rPr>
              <a:t>$6,500 to $8,500</a:t>
            </a:r>
            <a:r>
              <a:rPr lang="en-US" sz="1000">
                <a:solidFill>
                  <a:srgbClr val="5D6B60"/>
                </a:solidFill>
                <a:latin typeface="Hanken Grotesk"/>
                <a:ea typeface="Hanken Grotesk"/>
                <a:cs typeface="Hanken Grotesk"/>
                <a:sym typeface="Hanken Grotesk"/>
              </a:rPr>
              <a:t>  / month</a:t>
            </a:r>
            <a:endParaRPr sz="1700">
              <a:solidFill>
                <a:schemeClr val="dk1"/>
              </a:solidFill>
              <a:latin typeface="Calibri"/>
              <a:ea typeface="Calibri"/>
              <a:cs typeface="Calibri"/>
              <a:sym typeface="Calibri"/>
            </a:endParaRPr>
          </a:p>
        </p:txBody>
      </p:sp>
      <p:sp>
        <p:nvSpPr>
          <p:cNvPr id="517" name="Google Shape;517;p11"/>
          <p:cNvSpPr/>
          <p:nvPr/>
        </p:nvSpPr>
        <p:spPr>
          <a:xfrm>
            <a:off x="978408" y="3557016"/>
            <a:ext cx="2926080" cy="365760"/>
          </a:xfrm>
          <a:prstGeom prst="roundRect">
            <a:avLst>
              <a:gd fmla="val 10000" name="adj"/>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18" name="Google Shape;518;p11"/>
          <p:cNvSpPr/>
          <p:nvPr/>
        </p:nvSpPr>
        <p:spPr>
          <a:xfrm>
            <a:off x="978408" y="3557016"/>
            <a:ext cx="2926080" cy="3657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3D2B"/>
              </a:buClr>
              <a:buSzPts val="1050"/>
              <a:buFont typeface="Montserrat"/>
              <a:buNone/>
            </a:pPr>
            <a:r>
              <a:rPr b="1" lang="en-US" sz="1050">
                <a:solidFill>
                  <a:srgbClr val="1F3D2B"/>
                </a:solidFill>
                <a:latin typeface="Montserrat"/>
                <a:ea typeface="Montserrat"/>
                <a:cs typeface="Montserrat"/>
                <a:sym typeface="Montserrat"/>
              </a:rPr>
              <a:t>+15% website conversion</a:t>
            </a:r>
            <a:endParaRPr sz="1050">
              <a:solidFill>
                <a:schemeClr val="dk1"/>
              </a:solidFill>
              <a:latin typeface="Calibri"/>
              <a:ea typeface="Calibri"/>
              <a:cs typeface="Calibri"/>
              <a:sym typeface="Calibri"/>
            </a:endParaRPr>
          </a:p>
        </p:txBody>
      </p:sp>
      <p:sp>
        <p:nvSpPr>
          <p:cNvPr id="519" name="Google Shape;519;p11"/>
          <p:cNvSpPr/>
          <p:nvPr/>
        </p:nvSpPr>
        <p:spPr>
          <a:xfrm>
            <a:off x="978408" y="4105656"/>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20" name="Google Shape;520;p11"/>
          <p:cNvSpPr/>
          <p:nvPr/>
        </p:nvSpPr>
        <p:spPr>
          <a:xfrm>
            <a:off x="1280160" y="4105656"/>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000"/>
              <a:buFont typeface="Hanken Grotesk"/>
              <a:buNone/>
            </a:pPr>
            <a:r>
              <a:rPr lang="en-US" sz="1000">
                <a:solidFill>
                  <a:srgbClr val="152019"/>
                </a:solidFill>
                <a:latin typeface="Hanken Grotesk"/>
                <a:ea typeface="Hanken Grotesk"/>
                <a:cs typeface="Hanken Grotesk"/>
                <a:sym typeface="Hanken Grotesk"/>
              </a:rPr>
              <a:t>AI digital strategy &amp; 12-month roadmap</a:t>
            </a:r>
            <a:endParaRPr sz="1000">
              <a:solidFill>
                <a:schemeClr val="dk1"/>
              </a:solidFill>
              <a:latin typeface="Calibri"/>
              <a:ea typeface="Calibri"/>
              <a:cs typeface="Calibri"/>
              <a:sym typeface="Calibri"/>
            </a:endParaRPr>
          </a:p>
        </p:txBody>
      </p:sp>
      <p:sp>
        <p:nvSpPr>
          <p:cNvPr id="521" name="Google Shape;521;p11"/>
          <p:cNvSpPr/>
          <p:nvPr/>
        </p:nvSpPr>
        <p:spPr>
          <a:xfrm>
            <a:off x="978408" y="4581144"/>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22" name="Google Shape;522;p11"/>
          <p:cNvSpPr/>
          <p:nvPr/>
        </p:nvSpPr>
        <p:spPr>
          <a:xfrm>
            <a:off x="1280160" y="4581144"/>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000"/>
              <a:buFont typeface="Hanken Grotesk"/>
              <a:buNone/>
            </a:pPr>
            <a:r>
              <a:rPr lang="en-US" sz="1000">
                <a:solidFill>
                  <a:srgbClr val="152019"/>
                </a:solidFill>
                <a:latin typeface="Hanken Grotesk"/>
                <a:ea typeface="Hanken Grotesk"/>
                <a:cs typeface="Hanken Grotesk"/>
                <a:sym typeface="Hanken Grotesk"/>
              </a:rPr>
              <a:t>2 core AI agents deployed &amp; managed</a:t>
            </a:r>
            <a:endParaRPr sz="1000">
              <a:solidFill>
                <a:schemeClr val="dk1"/>
              </a:solidFill>
              <a:latin typeface="Calibri"/>
              <a:ea typeface="Calibri"/>
              <a:cs typeface="Calibri"/>
              <a:sym typeface="Calibri"/>
            </a:endParaRPr>
          </a:p>
        </p:txBody>
      </p:sp>
      <p:sp>
        <p:nvSpPr>
          <p:cNvPr id="523" name="Google Shape;523;p11"/>
          <p:cNvSpPr/>
          <p:nvPr/>
        </p:nvSpPr>
        <p:spPr>
          <a:xfrm>
            <a:off x="978408" y="5056632"/>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24" name="Google Shape;524;p11"/>
          <p:cNvSpPr/>
          <p:nvPr/>
        </p:nvSpPr>
        <p:spPr>
          <a:xfrm>
            <a:off x="1280160" y="5056632"/>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000"/>
              <a:buFont typeface="Hanken Grotesk"/>
              <a:buNone/>
            </a:pPr>
            <a:r>
              <a:rPr lang="en-US" sz="1000">
                <a:solidFill>
                  <a:srgbClr val="152019"/>
                </a:solidFill>
                <a:latin typeface="Hanken Grotesk"/>
                <a:ea typeface="Hanken Grotesk"/>
                <a:cs typeface="Hanken Grotesk"/>
                <a:sym typeface="Hanken Grotesk"/>
              </a:rPr>
              <a:t>Website management &amp; marketing automation</a:t>
            </a:r>
            <a:endParaRPr sz="1000">
              <a:solidFill>
                <a:schemeClr val="dk1"/>
              </a:solidFill>
              <a:latin typeface="Calibri"/>
              <a:ea typeface="Calibri"/>
              <a:cs typeface="Calibri"/>
              <a:sym typeface="Calibri"/>
            </a:endParaRPr>
          </a:p>
        </p:txBody>
      </p:sp>
      <p:sp>
        <p:nvSpPr>
          <p:cNvPr id="525" name="Google Shape;525;p11"/>
          <p:cNvSpPr/>
          <p:nvPr/>
        </p:nvSpPr>
        <p:spPr>
          <a:xfrm>
            <a:off x="978408" y="5532120"/>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26" name="Google Shape;526;p11"/>
          <p:cNvSpPr/>
          <p:nvPr/>
        </p:nvSpPr>
        <p:spPr>
          <a:xfrm>
            <a:off x="1280160" y="5532120"/>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000"/>
              <a:buFont typeface="Hanken Grotesk"/>
              <a:buNone/>
            </a:pPr>
            <a:r>
              <a:rPr lang="en-US" sz="1000">
                <a:solidFill>
                  <a:srgbClr val="152019"/>
                </a:solidFill>
                <a:latin typeface="Hanken Grotesk"/>
                <a:ea typeface="Hanken Grotesk"/>
                <a:cs typeface="Hanken Grotesk"/>
                <a:sym typeface="Hanken Grotesk"/>
              </a:rPr>
              <a:t>Monthly strategic check-ins</a:t>
            </a:r>
            <a:endParaRPr sz="1000">
              <a:solidFill>
                <a:schemeClr val="dk1"/>
              </a:solidFill>
              <a:latin typeface="Calibri"/>
              <a:ea typeface="Calibri"/>
              <a:cs typeface="Calibri"/>
              <a:sym typeface="Calibri"/>
            </a:endParaRPr>
          </a:p>
        </p:txBody>
      </p:sp>
      <p:sp>
        <p:nvSpPr>
          <p:cNvPr id="527" name="Google Shape;527;p11"/>
          <p:cNvSpPr/>
          <p:nvPr/>
        </p:nvSpPr>
        <p:spPr>
          <a:xfrm>
            <a:off x="4480560" y="1783080"/>
            <a:ext cx="3566160" cy="4480560"/>
          </a:xfrm>
          <a:prstGeom prst="roundRect">
            <a:avLst>
              <a:gd fmla="val 2051" name="adj"/>
            </a:avLst>
          </a:prstGeom>
          <a:solidFill>
            <a:srgbClr val="152019"/>
          </a:solidFill>
          <a:ln cap="flat" cmpd="sng" w="12700">
            <a:solidFill>
              <a:srgbClr val="152019"/>
            </a:solidFill>
            <a:prstDash val="solid"/>
            <a:round/>
            <a:headEnd len="sm" w="sm" type="none"/>
            <a:tailEnd len="sm" w="sm" type="none"/>
          </a:ln>
          <a:effectLst>
            <a:outerShdw blurRad="152400" rotWithShape="0" algn="bl" dir="5400000" dist="50800">
              <a:srgbClr val="152019">
                <a:alpha val="18039"/>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8" name="Google Shape;528;p11"/>
          <p:cNvSpPr/>
          <p:nvPr/>
        </p:nvSpPr>
        <p:spPr>
          <a:xfrm>
            <a:off x="4800600" y="1636776"/>
            <a:ext cx="1828800" cy="310896"/>
          </a:xfrm>
          <a:prstGeom prst="roundRect">
            <a:avLst>
              <a:gd fmla="val 11765" name="adj"/>
            </a:avLst>
          </a:prstGeom>
          <a:solidFill>
            <a:srgbClr val="A3D45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29" name="Google Shape;529;p11"/>
          <p:cNvSpPr/>
          <p:nvPr/>
        </p:nvSpPr>
        <p:spPr>
          <a:xfrm>
            <a:off x="4800600" y="1636776"/>
            <a:ext cx="1828800" cy="310896"/>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152019"/>
              </a:buClr>
              <a:buSzPts val="900"/>
              <a:buFont typeface="Montserrat"/>
              <a:buNone/>
            </a:pPr>
            <a:r>
              <a:rPr b="1" lang="en-US" sz="900">
                <a:solidFill>
                  <a:srgbClr val="152019"/>
                </a:solidFill>
                <a:latin typeface="Montserrat"/>
                <a:ea typeface="Montserrat"/>
                <a:cs typeface="Montserrat"/>
                <a:sym typeface="Montserrat"/>
              </a:rPr>
              <a:t>MOST POPULAR</a:t>
            </a:r>
            <a:endParaRPr sz="900">
              <a:solidFill>
                <a:schemeClr val="dk1"/>
              </a:solidFill>
              <a:latin typeface="Calibri"/>
              <a:ea typeface="Calibri"/>
              <a:cs typeface="Calibri"/>
              <a:sym typeface="Calibri"/>
            </a:endParaRPr>
          </a:p>
        </p:txBody>
      </p:sp>
      <p:sp>
        <p:nvSpPr>
          <p:cNvPr id="530" name="Google Shape;530;p11"/>
          <p:cNvSpPr/>
          <p:nvPr/>
        </p:nvSpPr>
        <p:spPr>
          <a:xfrm>
            <a:off x="4800600" y="2075688"/>
            <a:ext cx="2926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600"/>
              <a:buFont typeface="Montserrat"/>
              <a:buNone/>
            </a:pPr>
            <a:r>
              <a:rPr b="1" lang="en-US" sz="1600">
                <a:solidFill>
                  <a:srgbClr val="FFFFFF"/>
                </a:solidFill>
                <a:latin typeface="Montserrat"/>
                <a:ea typeface="Montserrat"/>
                <a:cs typeface="Montserrat"/>
                <a:sym typeface="Montserrat"/>
              </a:rPr>
              <a:t>Performance Growth</a:t>
            </a:r>
            <a:endParaRPr sz="1600">
              <a:solidFill>
                <a:schemeClr val="dk1"/>
              </a:solidFill>
              <a:latin typeface="Calibri"/>
              <a:ea typeface="Calibri"/>
              <a:cs typeface="Calibri"/>
              <a:sym typeface="Calibri"/>
            </a:endParaRPr>
          </a:p>
        </p:txBody>
      </p:sp>
      <p:sp>
        <p:nvSpPr>
          <p:cNvPr id="531" name="Google Shape;531;p11"/>
          <p:cNvSpPr/>
          <p:nvPr/>
        </p:nvSpPr>
        <p:spPr>
          <a:xfrm>
            <a:off x="4800600" y="2532888"/>
            <a:ext cx="29260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9C4B1"/>
              </a:buClr>
              <a:buSzPts val="1050"/>
              <a:buFont typeface="Hanken Grotesk"/>
              <a:buNone/>
            </a:pPr>
            <a:r>
              <a:rPr lang="en-US" sz="1050">
                <a:solidFill>
                  <a:srgbClr val="B9C4B1"/>
                </a:solidFill>
                <a:latin typeface="Hanken Grotesk"/>
                <a:ea typeface="Hanken Grotesk"/>
                <a:cs typeface="Hanken Grotesk"/>
                <a:sym typeface="Hanken Grotesk"/>
              </a:rPr>
              <a:t>For scale-ups chasing aggressive targets.</a:t>
            </a:r>
            <a:endParaRPr sz="1050">
              <a:solidFill>
                <a:schemeClr val="dk1"/>
              </a:solidFill>
              <a:latin typeface="Calibri"/>
              <a:ea typeface="Calibri"/>
              <a:cs typeface="Calibri"/>
              <a:sym typeface="Calibri"/>
            </a:endParaRPr>
          </a:p>
        </p:txBody>
      </p:sp>
      <p:sp>
        <p:nvSpPr>
          <p:cNvPr id="532" name="Google Shape;532;p11"/>
          <p:cNvSpPr/>
          <p:nvPr/>
        </p:nvSpPr>
        <p:spPr>
          <a:xfrm>
            <a:off x="4800600" y="3099816"/>
            <a:ext cx="2926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700"/>
              <a:buFont typeface="Montserrat"/>
              <a:buNone/>
            </a:pPr>
            <a:r>
              <a:rPr b="1" lang="en-US" sz="1700">
                <a:solidFill>
                  <a:srgbClr val="FFFFFF"/>
                </a:solidFill>
                <a:latin typeface="Montserrat"/>
                <a:ea typeface="Montserrat"/>
                <a:cs typeface="Montserrat"/>
                <a:sym typeface="Montserrat"/>
              </a:rPr>
              <a:t>$10,000 to $14,000</a:t>
            </a:r>
            <a:r>
              <a:rPr lang="en-US" sz="1000">
                <a:solidFill>
                  <a:srgbClr val="B9C4B1"/>
                </a:solidFill>
                <a:latin typeface="Hanken Grotesk"/>
                <a:ea typeface="Hanken Grotesk"/>
                <a:cs typeface="Hanken Grotesk"/>
                <a:sym typeface="Hanken Grotesk"/>
              </a:rPr>
              <a:t>  / month</a:t>
            </a:r>
            <a:endParaRPr sz="1700">
              <a:solidFill>
                <a:schemeClr val="dk1"/>
              </a:solidFill>
              <a:latin typeface="Calibri"/>
              <a:ea typeface="Calibri"/>
              <a:cs typeface="Calibri"/>
              <a:sym typeface="Calibri"/>
            </a:endParaRPr>
          </a:p>
        </p:txBody>
      </p:sp>
      <p:sp>
        <p:nvSpPr>
          <p:cNvPr id="533" name="Google Shape;533;p11"/>
          <p:cNvSpPr/>
          <p:nvPr/>
        </p:nvSpPr>
        <p:spPr>
          <a:xfrm>
            <a:off x="4800600" y="3557016"/>
            <a:ext cx="2926080" cy="365760"/>
          </a:xfrm>
          <a:prstGeom prst="roundRect">
            <a:avLst>
              <a:gd fmla="val 10000" name="adj"/>
            </a:avLst>
          </a:prstGeom>
          <a:solidFill>
            <a:srgbClr val="1F3D2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34" name="Google Shape;534;p11"/>
          <p:cNvSpPr/>
          <p:nvPr/>
        </p:nvSpPr>
        <p:spPr>
          <a:xfrm>
            <a:off x="4800600" y="3557016"/>
            <a:ext cx="2926080" cy="3657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3D45F"/>
              </a:buClr>
              <a:buSzPts val="1050"/>
              <a:buFont typeface="Montserrat"/>
              <a:buNone/>
            </a:pPr>
            <a:r>
              <a:rPr b="1" lang="en-US" sz="1050">
                <a:solidFill>
                  <a:srgbClr val="A3D45F"/>
                </a:solidFill>
                <a:latin typeface="Montserrat"/>
                <a:ea typeface="Montserrat"/>
                <a:cs typeface="Montserrat"/>
                <a:sym typeface="Montserrat"/>
              </a:rPr>
              <a:t>+25% qualified pipeline</a:t>
            </a:r>
            <a:endParaRPr sz="1050">
              <a:solidFill>
                <a:schemeClr val="dk1"/>
              </a:solidFill>
              <a:latin typeface="Calibri"/>
              <a:ea typeface="Calibri"/>
              <a:cs typeface="Calibri"/>
              <a:sym typeface="Calibri"/>
            </a:endParaRPr>
          </a:p>
        </p:txBody>
      </p:sp>
      <p:sp>
        <p:nvSpPr>
          <p:cNvPr id="535" name="Google Shape;535;p11"/>
          <p:cNvSpPr/>
          <p:nvPr/>
        </p:nvSpPr>
        <p:spPr>
          <a:xfrm>
            <a:off x="4800600" y="4105656"/>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36" name="Google Shape;536;p11"/>
          <p:cNvSpPr/>
          <p:nvPr/>
        </p:nvSpPr>
        <p:spPr>
          <a:xfrm>
            <a:off x="5102352" y="4105656"/>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7DECE"/>
              </a:buClr>
              <a:buSzPts val="1000"/>
              <a:buFont typeface="Hanken Grotesk"/>
              <a:buNone/>
            </a:pPr>
            <a:r>
              <a:rPr lang="en-US" sz="1000">
                <a:solidFill>
                  <a:srgbClr val="D7DECE"/>
                </a:solidFill>
                <a:latin typeface="Hanken Grotesk"/>
                <a:ea typeface="Hanken Grotesk"/>
                <a:cs typeface="Hanken Grotesk"/>
                <a:sym typeface="Hanken Grotesk"/>
              </a:rPr>
              <a:t>Multi-channel digital strategy &amp; execution</a:t>
            </a:r>
            <a:endParaRPr sz="1000">
              <a:solidFill>
                <a:schemeClr val="dk1"/>
              </a:solidFill>
              <a:latin typeface="Calibri"/>
              <a:ea typeface="Calibri"/>
              <a:cs typeface="Calibri"/>
              <a:sym typeface="Calibri"/>
            </a:endParaRPr>
          </a:p>
        </p:txBody>
      </p:sp>
      <p:sp>
        <p:nvSpPr>
          <p:cNvPr id="537" name="Google Shape;537;p11"/>
          <p:cNvSpPr/>
          <p:nvPr/>
        </p:nvSpPr>
        <p:spPr>
          <a:xfrm>
            <a:off x="4800600" y="4581144"/>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38" name="Google Shape;538;p11"/>
          <p:cNvSpPr/>
          <p:nvPr/>
        </p:nvSpPr>
        <p:spPr>
          <a:xfrm>
            <a:off x="5102352" y="4581144"/>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7DECE"/>
              </a:buClr>
              <a:buSzPts val="1000"/>
              <a:buFont typeface="Hanken Grotesk"/>
              <a:buNone/>
            </a:pPr>
            <a:r>
              <a:rPr lang="en-US" sz="1000">
                <a:solidFill>
                  <a:srgbClr val="D7DECE"/>
                </a:solidFill>
                <a:latin typeface="Hanken Grotesk"/>
                <a:ea typeface="Hanken Grotesk"/>
                <a:cs typeface="Hanken Grotesk"/>
                <a:sym typeface="Hanken Grotesk"/>
              </a:rPr>
              <a:t>6 AI agents across marketing &amp; sales</a:t>
            </a:r>
            <a:endParaRPr sz="1000">
              <a:solidFill>
                <a:schemeClr val="dk1"/>
              </a:solidFill>
              <a:latin typeface="Calibri"/>
              <a:ea typeface="Calibri"/>
              <a:cs typeface="Calibri"/>
              <a:sym typeface="Calibri"/>
            </a:endParaRPr>
          </a:p>
        </p:txBody>
      </p:sp>
      <p:sp>
        <p:nvSpPr>
          <p:cNvPr id="539" name="Google Shape;539;p11"/>
          <p:cNvSpPr/>
          <p:nvPr/>
        </p:nvSpPr>
        <p:spPr>
          <a:xfrm>
            <a:off x="4800600" y="5056632"/>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40" name="Google Shape;540;p11"/>
          <p:cNvSpPr/>
          <p:nvPr/>
        </p:nvSpPr>
        <p:spPr>
          <a:xfrm>
            <a:off x="5102352" y="5056632"/>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7DECE"/>
              </a:buClr>
              <a:buSzPts val="1000"/>
              <a:buFont typeface="Hanken Grotesk"/>
              <a:buNone/>
            </a:pPr>
            <a:r>
              <a:rPr lang="en-US" sz="1000">
                <a:solidFill>
                  <a:srgbClr val="D7DECE"/>
                </a:solidFill>
                <a:latin typeface="Hanken Grotesk"/>
                <a:ea typeface="Hanken Grotesk"/>
                <a:cs typeface="Hanken Grotesk"/>
                <a:sym typeface="Hanken Grotesk"/>
              </a:rPr>
              <a:t>Full-funnel marketing automation</a:t>
            </a:r>
            <a:endParaRPr sz="1000">
              <a:solidFill>
                <a:schemeClr val="dk1"/>
              </a:solidFill>
              <a:latin typeface="Calibri"/>
              <a:ea typeface="Calibri"/>
              <a:cs typeface="Calibri"/>
              <a:sym typeface="Calibri"/>
            </a:endParaRPr>
          </a:p>
        </p:txBody>
      </p:sp>
      <p:sp>
        <p:nvSpPr>
          <p:cNvPr id="541" name="Google Shape;541;p11"/>
          <p:cNvSpPr/>
          <p:nvPr/>
        </p:nvSpPr>
        <p:spPr>
          <a:xfrm>
            <a:off x="4800600" y="5532120"/>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42" name="Google Shape;542;p11"/>
          <p:cNvSpPr/>
          <p:nvPr/>
        </p:nvSpPr>
        <p:spPr>
          <a:xfrm>
            <a:off x="5102352" y="5532120"/>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7DECE"/>
              </a:buClr>
              <a:buSzPts val="1000"/>
              <a:buFont typeface="Hanken Grotesk"/>
              <a:buNone/>
            </a:pPr>
            <a:r>
              <a:rPr lang="en-US" sz="1000">
                <a:solidFill>
                  <a:srgbClr val="D7DECE"/>
                </a:solidFill>
                <a:latin typeface="Hanken Grotesk"/>
                <a:ea typeface="Hanken Grotesk"/>
                <a:cs typeface="Hanken Grotesk"/>
                <a:sym typeface="Hanken Grotesk"/>
              </a:rPr>
              <a:t>Weekly execution sprints &amp; reviews</a:t>
            </a:r>
            <a:endParaRPr sz="1000">
              <a:solidFill>
                <a:schemeClr val="dk1"/>
              </a:solidFill>
              <a:latin typeface="Calibri"/>
              <a:ea typeface="Calibri"/>
              <a:cs typeface="Calibri"/>
              <a:sym typeface="Calibri"/>
            </a:endParaRPr>
          </a:p>
        </p:txBody>
      </p:sp>
      <p:sp>
        <p:nvSpPr>
          <p:cNvPr id="543" name="Google Shape;543;p11"/>
          <p:cNvSpPr/>
          <p:nvPr/>
        </p:nvSpPr>
        <p:spPr>
          <a:xfrm>
            <a:off x="8302752" y="1783080"/>
            <a:ext cx="3566160" cy="4480560"/>
          </a:xfrm>
          <a:prstGeom prst="roundRect">
            <a:avLst>
              <a:gd fmla="val 2051"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4" name="Google Shape;544;p11"/>
          <p:cNvSpPr/>
          <p:nvPr/>
        </p:nvSpPr>
        <p:spPr>
          <a:xfrm>
            <a:off x="8622792" y="2075688"/>
            <a:ext cx="2926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52019"/>
              </a:buClr>
              <a:buSzPts val="1600"/>
              <a:buFont typeface="Montserrat"/>
              <a:buNone/>
            </a:pPr>
            <a:r>
              <a:rPr b="1" lang="en-US" sz="1600">
                <a:solidFill>
                  <a:srgbClr val="152019"/>
                </a:solidFill>
                <a:latin typeface="Montserrat"/>
                <a:ea typeface="Montserrat"/>
                <a:cs typeface="Montserrat"/>
                <a:sym typeface="Montserrat"/>
              </a:rPr>
              <a:t>Growth Elite</a:t>
            </a:r>
            <a:endParaRPr sz="1600">
              <a:solidFill>
                <a:schemeClr val="dk1"/>
              </a:solidFill>
              <a:latin typeface="Calibri"/>
              <a:ea typeface="Calibri"/>
              <a:cs typeface="Calibri"/>
              <a:sym typeface="Calibri"/>
            </a:endParaRPr>
          </a:p>
        </p:txBody>
      </p:sp>
      <p:sp>
        <p:nvSpPr>
          <p:cNvPr id="545" name="Google Shape;545;p11"/>
          <p:cNvSpPr/>
          <p:nvPr/>
        </p:nvSpPr>
        <p:spPr>
          <a:xfrm>
            <a:off x="8622792" y="2532888"/>
            <a:ext cx="292608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6B60"/>
              </a:buClr>
              <a:buSzPts val="1050"/>
              <a:buFont typeface="Hanken Grotesk"/>
              <a:buNone/>
            </a:pPr>
            <a:r>
              <a:rPr lang="en-US" sz="1050">
                <a:solidFill>
                  <a:srgbClr val="5D6B60"/>
                </a:solidFill>
                <a:latin typeface="Hanken Grotesk"/>
                <a:ea typeface="Hanken Grotesk"/>
                <a:cs typeface="Hanken Grotesk"/>
                <a:sym typeface="Hanken Grotesk"/>
              </a:rPr>
              <a:t>For enterprises that need the full engine.</a:t>
            </a:r>
            <a:endParaRPr sz="1050">
              <a:solidFill>
                <a:schemeClr val="dk1"/>
              </a:solidFill>
              <a:latin typeface="Calibri"/>
              <a:ea typeface="Calibri"/>
              <a:cs typeface="Calibri"/>
              <a:sym typeface="Calibri"/>
            </a:endParaRPr>
          </a:p>
        </p:txBody>
      </p:sp>
      <p:sp>
        <p:nvSpPr>
          <p:cNvPr id="546" name="Google Shape;546;p11"/>
          <p:cNvSpPr/>
          <p:nvPr/>
        </p:nvSpPr>
        <p:spPr>
          <a:xfrm>
            <a:off x="8622792" y="3099816"/>
            <a:ext cx="2926080" cy="3657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52019"/>
              </a:buClr>
              <a:buSzPts val="1700"/>
              <a:buFont typeface="Montserrat"/>
              <a:buNone/>
            </a:pPr>
            <a:r>
              <a:rPr b="1" lang="en-US" sz="1700">
                <a:solidFill>
                  <a:srgbClr val="152019"/>
                </a:solidFill>
                <a:latin typeface="Montserrat"/>
                <a:ea typeface="Montserrat"/>
                <a:cs typeface="Montserrat"/>
                <a:sym typeface="Montserrat"/>
              </a:rPr>
              <a:t>$15,000 to $20,000</a:t>
            </a:r>
            <a:r>
              <a:rPr lang="en-US" sz="1000">
                <a:solidFill>
                  <a:srgbClr val="5D6B60"/>
                </a:solidFill>
                <a:latin typeface="Hanken Grotesk"/>
                <a:ea typeface="Hanken Grotesk"/>
                <a:cs typeface="Hanken Grotesk"/>
                <a:sym typeface="Hanken Grotesk"/>
              </a:rPr>
              <a:t>  / month</a:t>
            </a:r>
            <a:endParaRPr sz="1700">
              <a:solidFill>
                <a:schemeClr val="dk1"/>
              </a:solidFill>
              <a:latin typeface="Calibri"/>
              <a:ea typeface="Calibri"/>
              <a:cs typeface="Calibri"/>
              <a:sym typeface="Calibri"/>
            </a:endParaRPr>
          </a:p>
        </p:txBody>
      </p:sp>
      <p:sp>
        <p:nvSpPr>
          <p:cNvPr id="547" name="Google Shape;547;p11"/>
          <p:cNvSpPr/>
          <p:nvPr/>
        </p:nvSpPr>
        <p:spPr>
          <a:xfrm>
            <a:off x="8622792" y="3557016"/>
            <a:ext cx="2926080" cy="365760"/>
          </a:xfrm>
          <a:prstGeom prst="roundRect">
            <a:avLst>
              <a:gd fmla="val 10000" name="adj"/>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48" name="Google Shape;548;p11"/>
          <p:cNvSpPr/>
          <p:nvPr/>
        </p:nvSpPr>
        <p:spPr>
          <a:xfrm>
            <a:off x="8622792" y="3557016"/>
            <a:ext cx="2926080" cy="36576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3D2B"/>
              </a:buClr>
              <a:buSzPts val="1050"/>
              <a:buFont typeface="Montserrat"/>
              <a:buNone/>
            </a:pPr>
            <a:r>
              <a:rPr b="1" lang="en-US" sz="1050">
                <a:solidFill>
                  <a:srgbClr val="1F3D2B"/>
                </a:solidFill>
                <a:latin typeface="Montserrat"/>
                <a:ea typeface="Montserrat"/>
                <a:cs typeface="Montserrat"/>
                <a:sym typeface="Montserrat"/>
              </a:rPr>
              <a:t>+30% YoY revenue growth</a:t>
            </a:r>
            <a:endParaRPr sz="1050">
              <a:solidFill>
                <a:schemeClr val="dk1"/>
              </a:solidFill>
              <a:latin typeface="Calibri"/>
              <a:ea typeface="Calibri"/>
              <a:cs typeface="Calibri"/>
              <a:sym typeface="Calibri"/>
            </a:endParaRPr>
          </a:p>
        </p:txBody>
      </p:sp>
      <p:sp>
        <p:nvSpPr>
          <p:cNvPr id="549" name="Google Shape;549;p11"/>
          <p:cNvSpPr/>
          <p:nvPr/>
        </p:nvSpPr>
        <p:spPr>
          <a:xfrm>
            <a:off x="8622792" y="4105656"/>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50" name="Google Shape;550;p11"/>
          <p:cNvSpPr/>
          <p:nvPr/>
        </p:nvSpPr>
        <p:spPr>
          <a:xfrm>
            <a:off x="8924544" y="4105656"/>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000"/>
              <a:buFont typeface="Hanken Grotesk"/>
              <a:buNone/>
            </a:pPr>
            <a:r>
              <a:rPr lang="en-US" sz="1000">
                <a:solidFill>
                  <a:srgbClr val="152019"/>
                </a:solidFill>
                <a:latin typeface="Hanken Grotesk"/>
                <a:ea typeface="Hanken Grotesk"/>
                <a:cs typeface="Hanken Grotesk"/>
                <a:sym typeface="Hanken Grotesk"/>
              </a:rPr>
              <a:t>Custom AI agent fleet &amp; orchestration</a:t>
            </a:r>
            <a:endParaRPr sz="1000">
              <a:solidFill>
                <a:schemeClr val="dk1"/>
              </a:solidFill>
              <a:latin typeface="Calibri"/>
              <a:ea typeface="Calibri"/>
              <a:cs typeface="Calibri"/>
              <a:sym typeface="Calibri"/>
            </a:endParaRPr>
          </a:p>
        </p:txBody>
      </p:sp>
      <p:sp>
        <p:nvSpPr>
          <p:cNvPr id="551" name="Google Shape;551;p11"/>
          <p:cNvSpPr/>
          <p:nvPr/>
        </p:nvSpPr>
        <p:spPr>
          <a:xfrm>
            <a:off x="8622792" y="4581144"/>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52" name="Google Shape;552;p11"/>
          <p:cNvSpPr/>
          <p:nvPr/>
        </p:nvSpPr>
        <p:spPr>
          <a:xfrm>
            <a:off x="8924544" y="4581144"/>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000"/>
              <a:buFont typeface="Hanken Grotesk"/>
              <a:buNone/>
            </a:pPr>
            <a:r>
              <a:rPr lang="en-US" sz="1000">
                <a:solidFill>
                  <a:srgbClr val="152019"/>
                </a:solidFill>
                <a:latin typeface="Hanken Grotesk"/>
                <a:ea typeface="Hanken Grotesk"/>
                <a:cs typeface="Hanken Grotesk"/>
                <a:sym typeface="Hanken Grotesk"/>
              </a:rPr>
              <a:t>Enterprise AI strategy &amp; governance</a:t>
            </a:r>
            <a:endParaRPr sz="1000">
              <a:solidFill>
                <a:schemeClr val="dk1"/>
              </a:solidFill>
              <a:latin typeface="Calibri"/>
              <a:ea typeface="Calibri"/>
              <a:cs typeface="Calibri"/>
              <a:sym typeface="Calibri"/>
            </a:endParaRPr>
          </a:p>
        </p:txBody>
      </p:sp>
      <p:sp>
        <p:nvSpPr>
          <p:cNvPr id="553" name="Google Shape;553;p11"/>
          <p:cNvSpPr/>
          <p:nvPr/>
        </p:nvSpPr>
        <p:spPr>
          <a:xfrm>
            <a:off x="8622792" y="5056632"/>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54" name="Google Shape;554;p11"/>
          <p:cNvSpPr/>
          <p:nvPr/>
        </p:nvSpPr>
        <p:spPr>
          <a:xfrm>
            <a:off x="8924544" y="5056632"/>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000"/>
              <a:buFont typeface="Hanken Grotesk"/>
              <a:buNone/>
            </a:pPr>
            <a:r>
              <a:rPr lang="en-US" sz="1000">
                <a:solidFill>
                  <a:srgbClr val="152019"/>
                </a:solidFill>
                <a:latin typeface="Hanken Grotesk"/>
                <a:ea typeface="Hanken Grotesk"/>
                <a:cs typeface="Hanken Grotesk"/>
                <a:sym typeface="Hanken Grotesk"/>
              </a:rPr>
              <a:t>Dedicated growth lead &amp; proprietary models</a:t>
            </a:r>
            <a:endParaRPr sz="1000">
              <a:solidFill>
                <a:schemeClr val="dk1"/>
              </a:solidFill>
              <a:latin typeface="Calibri"/>
              <a:ea typeface="Calibri"/>
              <a:cs typeface="Calibri"/>
              <a:sym typeface="Calibri"/>
            </a:endParaRPr>
          </a:p>
        </p:txBody>
      </p:sp>
      <p:sp>
        <p:nvSpPr>
          <p:cNvPr id="555" name="Google Shape;555;p11"/>
          <p:cNvSpPr/>
          <p:nvPr/>
        </p:nvSpPr>
        <p:spPr>
          <a:xfrm>
            <a:off x="8622792" y="5532120"/>
            <a:ext cx="274320" cy="2743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D45F"/>
              </a:buClr>
              <a:buSzPts val="1100"/>
              <a:buFont typeface="Montserrat"/>
              <a:buNone/>
            </a:pPr>
            <a:r>
              <a:rPr b="1" lang="en-US" sz="1100">
                <a:solidFill>
                  <a:srgbClr val="A3D45F"/>
                </a:solidFill>
                <a:latin typeface="Montserrat"/>
                <a:ea typeface="Montserrat"/>
                <a:cs typeface="Montserrat"/>
                <a:sym typeface="Montserrat"/>
              </a:rPr>
              <a:t>✓</a:t>
            </a:r>
            <a:endParaRPr sz="1100">
              <a:solidFill>
                <a:schemeClr val="dk1"/>
              </a:solidFill>
              <a:latin typeface="Calibri"/>
              <a:ea typeface="Calibri"/>
              <a:cs typeface="Calibri"/>
              <a:sym typeface="Calibri"/>
            </a:endParaRPr>
          </a:p>
        </p:txBody>
      </p:sp>
      <p:sp>
        <p:nvSpPr>
          <p:cNvPr id="556" name="Google Shape;556;p11"/>
          <p:cNvSpPr/>
          <p:nvPr/>
        </p:nvSpPr>
        <p:spPr>
          <a:xfrm>
            <a:off x="8924544" y="5532120"/>
            <a:ext cx="265176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000"/>
              <a:buFont typeface="Hanken Grotesk"/>
              <a:buNone/>
            </a:pPr>
            <a:r>
              <a:rPr lang="en-US" sz="1000">
                <a:solidFill>
                  <a:srgbClr val="152019"/>
                </a:solidFill>
                <a:latin typeface="Hanken Grotesk"/>
                <a:ea typeface="Hanken Grotesk"/>
                <a:cs typeface="Hanken Grotesk"/>
                <a:sym typeface="Hanken Grotesk"/>
              </a:rPr>
              <a:t>Board-level reporting &amp; reviews</a:t>
            </a:r>
            <a:endParaRPr sz="1000">
              <a:solidFill>
                <a:schemeClr val="dk1"/>
              </a:solidFill>
              <a:latin typeface="Calibri"/>
              <a:ea typeface="Calibri"/>
              <a:cs typeface="Calibri"/>
              <a:sym typeface="Calibri"/>
            </a:endParaRPr>
          </a:p>
        </p:txBody>
      </p:sp>
      <p:sp>
        <p:nvSpPr>
          <p:cNvPr id="557" name="Google Shape;557;p11"/>
          <p:cNvSpPr/>
          <p:nvPr/>
        </p:nvSpPr>
        <p:spPr>
          <a:xfrm>
            <a:off x="640080" y="6400800"/>
            <a:ext cx="1097280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5D6B60"/>
              </a:buClr>
              <a:buSzPts val="1000"/>
              <a:buFont typeface="Hanken Grotesk"/>
              <a:buNone/>
            </a:pPr>
            <a:r>
              <a:rPr lang="en-US" sz="1000">
                <a:solidFill>
                  <a:srgbClr val="5D6B60"/>
                </a:solidFill>
                <a:latin typeface="Hanken Grotesk"/>
                <a:ea typeface="Hanken Grotesk"/>
                <a:cs typeface="Hanken Grotesk"/>
                <a:sym typeface="Hanken Grotesk"/>
              </a:rPr>
              <a:t>Custom plans available. See the next slide.</a:t>
            </a:r>
            <a:endParaRPr sz="1000">
              <a:solidFill>
                <a:schemeClr val="dk1"/>
              </a:solidFill>
              <a:latin typeface="Calibri"/>
              <a:ea typeface="Calibri"/>
              <a:cs typeface="Calibri"/>
              <a:sym typeface="Calibri"/>
            </a:endParaRPr>
          </a:p>
        </p:txBody>
      </p:sp>
      <p:pic>
        <p:nvPicPr>
          <p:cNvPr id="558" name="Google Shape;558;p11"/>
          <p:cNvPicPr preferRelativeResize="0"/>
          <p:nvPr/>
        </p:nvPicPr>
        <p:blipFill rotWithShape="1">
          <a:blip r:embed="rId3">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12"/>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564" name="Google Shape;564;p12"/>
          <p:cNvPicPr preferRelativeResize="0"/>
          <p:nvPr/>
        </p:nvPicPr>
        <p:blipFill rotWithShape="1">
          <a:blip r:embed="rId3">
            <a:alphaModFix/>
          </a:blip>
          <a:srcRect b="-1" l="0" r="0" t="-1"/>
          <a:stretch/>
        </p:blipFill>
        <p:spPr>
          <a:xfrm>
            <a:off x="0" y="0"/>
            <a:ext cx="12191695" cy="6858000"/>
          </a:xfrm>
          <a:prstGeom prst="rect">
            <a:avLst/>
          </a:prstGeom>
          <a:noFill/>
          <a:ln>
            <a:noFill/>
          </a:ln>
        </p:spPr>
      </p:pic>
      <p:sp>
        <p:nvSpPr>
          <p:cNvPr id="565" name="Google Shape;565;p12"/>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566" name="Google Shape;566;p12"/>
          <p:cNvSpPr txBox="1"/>
          <p:nvPr/>
        </p:nvSpPr>
        <p:spPr>
          <a:xfrm>
            <a:off x="11579962" y="6400800"/>
            <a:ext cx="238658"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13</a:t>
            </a:r>
            <a:endParaRPr sz="1200">
              <a:solidFill>
                <a:schemeClr val="dk1"/>
              </a:solidFill>
              <a:latin typeface="Calibri"/>
              <a:ea typeface="Calibri"/>
              <a:cs typeface="Calibri"/>
              <a:sym typeface="Calibri"/>
            </a:endParaRPr>
          </a:p>
        </p:txBody>
      </p:sp>
      <p:sp>
        <p:nvSpPr>
          <p:cNvPr id="567" name="Google Shape;567;p12"/>
          <p:cNvSpPr txBox="1"/>
          <p:nvPr/>
        </p:nvSpPr>
        <p:spPr>
          <a:xfrm>
            <a:off x="-57607" y="381305"/>
            <a:ext cx="12306910"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Tailored Engagement</a:t>
            </a:r>
            <a:endParaRPr sz="1000">
              <a:solidFill>
                <a:schemeClr val="dk1"/>
              </a:solidFill>
              <a:latin typeface="Calibri"/>
              <a:ea typeface="Calibri"/>
              <a:cs typeface="Calibri"/>
              <a:sym typeface="Calibri"/>
            </a:endParaRPr>
          </a:p>
        </p:txBody>
      </p:sp>
      <p:sp>
        <p:nvSpPr>
          <p:cNvPr id="568" name="Google Shape;568;p12"/>
          <p:cNvSpPr txBox="1"/>
          <p:nvPr/>
        </p:nvSpPr>
        <p:spPr>
          <a:xfrm>
            <a:off x="-57607" y="647395"/>
            <a:ext cx="12306910"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200"/>
              <a:buFont typeface="Montserrat"/>
              <a:buNone/>
            </a:pPr>
            <a:r>
              <a:rPr b="1" lang="en-US" sz="2200">
                <a:solidFill>
                  <a:srgbClr val="111827"/>
                </a:solidFill>
                <a:latin typeface="Montserrat"/>
                <a:ea typeface="Montserrat"/>
                <a:cs typeface="Montserrat"/>
                <a:sym typeface="Montserrat"/>
              </a:rPr>
              <a:t>Custom Plan</a:t>
            </a:r>
            <a:endParaRPr sz="2200">
              <a:solidFill>
                <a:schemeClr val="dk1"/>
              </a:solidFill>
              <a:latin typeface="Calibri"/>
              <a:ea typeface="Calibri"/>
              <a:cs typeface="Calibri"/>
              <a:sym typeface="Calibri"/>
            </a:endParaRPr>
          </a:p>
        </p:txBody>
      </p:sp>
      <p:pic>
        <p:nvPicPr>
          <p:cNvPr descr="preencoded.png" id="569" name="Google Shape;569;p12"/>
          <p:cNvPicPr preferRelativeResize="0"/>
          <p:nvPr/>
        </p:nvPicPr>
        <p:blipFill rotWithShape="1">
          <a:blip r:embed="rId4">
            <a:alphaModFix/>
          </a:blip>
          <a:srcRect b="-3" l="0" r="0" t="-3"/>
          <a:stretch/>
        </p:blipFill>
        <p:spPr>
          <a:xfrm>
            <a:off x="1809598" y="1181405"/>
            <a:ext cx="8572500" cy="4953305"/>
          </a:xfrm>
          <a:prstGeom prst="rect">
            <a:avLst/>
          </a:prstGeom>
          <a:noFill/>
          <a:ln>
            <a:noFill/>
          </a:ln>
        </p:spPr>
      </p:pic>
      <p:sp>
        <p:nvSpPr>
          <p:cNvPr id="570" name="Google Shape;570;p12"/>
          <p:cNvSpPr/>
          <p:nvPr/>
        </p:nvSpPr>
        <p:spPr>
          <a:xfrm>
            <a:off x="1819656" y="1190549"/>
            <a:ext cx="8553298" cy="1380744"/>
          </a:xfrm>
          <a:prstGeom prst="roundRect">
            <a:avLst>
              <a:gd fmla="val 7308" name="adj"/>
            </a:avLst>
          </a:prstGeom>
          <a:solidFill>
            <a:srgbClr val="F9FBF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71" name="Google Shape;571;p12"/>
          <p:cNvSpPr/>
          <p:nvPr/>
        </p:nvSpPr>
        <p:spPr>
          <a:xfrm>
            <a:off x="1819656" y="2562149"/>
            <a:ext cx="8553298" cy="9144"/>
          </a:xfrm>
          <a:prstGeom prst="roundRect">
            <a:avLst>
              <a:gd fmla="val 1103448" name="adj"/>
            </a:avLst>
          </a:prstGeom>
          <a:solidFill>
            <a:srgbClr val="EDF2E6"/>
          </a:solidFill>
          <a:ln cap="flat" cmpd="sng" w="12700">
            <a:solidFill>
              <a:srgbClr val="EDF2E6">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572" name="Google Shape;572;p12"/>
          <p:cNvPicPr preferRelativeResize="0"/>
          <p:nvPr/>
        </p:nvPicPr>
        <p:blipFill rotWithShape="1">
          <a:blip r:embed="rId5">
            <a:alphaModFix/>
          </a:blip>
          <a:srcRect b="0" l="0" r="0" t="0"/>
          <a:stretch/>
        </p:blipFill>
        <p:spPr>
          <a:xfrm>
            <a:off x="2200046" y="1481328"/>
            <a:ext cx="1600200" cy="219456"/>
          </a:xfrm>
          <a:prstGeom prst="rect">
            <a:avLst/>
          </a:prstGeom>
          <a:noFill/>
          <a:ln>
            <a:noFill/>
          </a:ln>
        </p:spPr>
      </p:pic>
      <p:sp>
        <p:nvSpPr>
          <p:cNvPr id="573" name="Google Shape;573;p12"/>
          <p:cNvSpPr/>
          <p:nvPr/>
        </p:nvSpPr>
        <p:spPr>
          <a:xfrm>
            <a:off x="2447849" y="1481328"/>
            <a:ext cx="1352398" cy="219456"/>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A3D45F"/>
              </a:buClr>
              <a:buSzPts val="800"/>
              <a:buFont typeface="Montserrat"/>
              <a:buNone/>
            </a:pPr>
            <a:r>
              <a:rPr b="1" lang="en-US" sz="800">
                <a:solidFill>
                  <a:srgbClr val="A3D45F"/>
                </a:solidFill>
                <a:latin typeface="Montserrat"/>
                <a:ea typeface="Montserrat"/>
                <a:cs typeface="Montserrat"/>
                <a:sym typeface="Montserrat"/>
              </a:rPr>
              <a:t>Fully Bespoke</a:t>
            </a:r>
            <a:endParaRPr sz="800">
              <a:solidFill>
                <a:schemeClr val="dk1"/>
              </a:solidFill>
              <a:latin typeface="Calibri"/>
              <a:ea typeface="Calibri"/>
              <a:cs typeface="Calibri"/>
              <a:sym typeface="Calibri"/>
            </a:endParaRPr>
          </a:p>
        </p:txBody>
      </p:sp>
      <p:pic>
        <p:nvPicPr>
          <p:cNvPr descr="preencoded.png" id="574" name="Google Shape;574;p12"/>
          <p:cNvPicPr preferRelativeResize="0"/>
          <p:nvPr/>
        </p:nvPicPr>
        <p:blipFill rotWithShape="1">
          <a:blip r:embed="rId6">
            <a:alphaModFix/>
          </a:blip>
          <a:srcRect b="0" l="-3419" r="-3419" t="0"/>
          <a:stretch/>
        </p:blipFill>
        <p:spPr>
          <a:xfrm>
            <a:off x="2295144" y="1543507"/>
            <a:ext cx="114300" cy="95098"/>
          </a:xfrm>
          <a:prstGeom prst="rect">
            <a:avLst/>
          </a:prstGeom>
          <a:noFill/>
          <a:ln>
            <a:noFill/>
          </a:ln>
        </p:spPr>
      </p:pic>
      <p:sp>
        <p:nvSpPr>
          <p:cNvPr id="575" name="Google Shape;575;p12"/>
          <p:cNvSpPr txBox="1"/>
          <p:nvPr/>
        </p:nvSpPr>
        <p:spPr>
          <a:xfrm>
            <a:off x="2200046" y="1776679"/>
            <a:ext cx="2943454" cy="3054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11827"/>
              </a:buClr>
              <a:buSzPts val="1800"/>
              <a:buFont typeface="Montserrat"/>
              <a:buNone/>
            </a:pPr>
            <a:r>
              <a:rPr b="1" lang="en-US" sz="1800">
                <a:solidFill>
                  <a:srgbClr val="111827"/>
                </a:solidFill>
                <a:latin typeface="Montserrat"/>
                <a:ea typeface="Montserrat"/>
                <a:cs typeface="Montserrat"/>
                <a:sym typeface="Montserrat"/>
              </a:rPr>
              <a:t>Custom Plan</a:t>
            </a:r>
            <a:endParaRPr sz="1800">
              <a:solidFill>
                <a:schemeClr val="dk1"/>
              </a:solidFill>
              <a:latin typeface="Calibri"/>
              <a:ea typeface="Calibri"/>
              <a:cs typeface="Calibri"/>
              <a:sym typeface="Calibri"/>
            </a:endParaRPr>
          </a:p>
        </p:txBody>
      </p:sp>
      <p:sp>
        <p:nvSpPr>
          <p:cNvPr id="576" name="Google Shape;576;p12"/>
          <p:cNvSpPr txBox="1"/>
          <p:nvPr/>
        </p:nvSpPr>
        <p:spPr>
          <a:xfrm>
            <a:off x="2200046" y="2119579"/>
            <a:ext cx="3126334"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900"/>
              <a:buFont typeface="Montserrat"/>
              <a:buNone/>
            </a:pPr>
            <a:r>
              <a:rPr lang="en-US" sz="900">
                <a:solidFill>
                  <a:srgbClr val="6B7280"/>
                </a:solidFill>
                <a:latin typeface="Montserrat"/>
                <a:ea typeface="Montserrat"/>
                <a:cs typeface="Montserrat"/>
                <a:sym typeface="Montserrat"/>
              </a:rPr>
              <a:t>Built around your goals, stack and pace of growth</a:t>
            </a:r>
            <a:endParaRPr sz="900">
              <a:solidFill>
                <a:schemeClr val="dk1"/>
              </a:solidFill>
              <a:latin typeface="Calibri"/>
              <a:ea typeface="Calibri"/>
              <a:cs typeface="Calibri"/>
              <a:sym typeface="Calibri"/>
            </a:endParaRPr>
          </a:p>
        </p:txBody>
      </p:sp>
      <p:sp>
        <p:nvSpPr>
          <p:cNvPr id="577" name="Google Shape;577;p12"/>
          <p:cNvSpPr txBox="1"/>
          <p:nvPr/>
        </p:nvSpPr>
        <p:spPr>
          <a:xfrm>
            <a:off x="5583526" y="1545336"/>
            <a:ext cx="4414524" cy="45720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333333"/>
              </a:buClr>
              <a:buSzPts val="2400"/>
              <a:buFont typeface="Montserrat"/>
              <a:buNone/>
            </a:pPr>
            <a:r>
              <a:rPr b="1" lang="en-US" sz="2400">
                <a:solidFill>
                  <a:srgbClr val="333333"/>
                </a:solidFill>
                <a:latin typeface="Montserrat"/>
                <a:ea typeface="Montserrat"/>
                <a:cs typeface="Montserrat"/>
                <a:sym typeface="Montserrat"/>
              </a:rPr>
              <a:t>Custom</a:t>
            </a:r>
            <a:endParaRPr sz="2400">
              <a:solidFill>
                <a:schemeClr val="dk1"/>
              </a:solidFill>
              <a:latin typeface="Calibri"/>
              <a:ea typeface="Calibri"/>
              <a:cs typeface="Calibri"/>
              <a:sym typeface="Calibri"/>
            </a:endParaRPr>
          </a:p>
        </p:txBody>
      </p:sp>
      <p:sp>
        <p:nvSpPr>
          <p:cNvPr id="578" name="Google Shape;578;p12"/>
          <p:cNvSpPr txBox="1"/>
          <p:nvPr/>
        </p:nvSpPr>
        <p:spPr>
          <a:xfrm>
            <a:off x="8139989" y="2002536"/>
            <a:ext cx="1858061" cy="200254"/>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888888"/>
              </a:buClr>
              <a:buSzPts val="1000"/>
              <a:buFont typeface="Montserrat"/>
              <a:buNone/>
            </a:pPr>
            <a:r>
              <a:rPr lang="en-US" sz="1000">
                <a:solidFill>
                  <a:srgbClr val="888888"/>
                </a:solidFill>
                <a:latin typeface="Montserrat"/>
                <a:ea typeface="Montserrat"/>
                <a:cs typeface="Montserrat"/>
                <a:sym typeface="Montserrat"/>
              </a:rPr>
              <a:t>scoped to you</a:t>
            </a:r>
            <a:endParaRPr sz="1000">
              <a:solidFill>
                <a:schemeClr val="dk1"/>
              </a:solidFill>
              <a:latin typeface="Calibri"/>
              <a:ea typeface="Calibri"/>
              <a:cs typeface="Calibri"/>
              <a:sym typeface="Calibri"/>
            </a:endParaRPr>
          </a:p>
        </p:txBody>
      </p:sp>
      <p:sp>
        <p:nvSpPr>
          <p:cNvPr id="579" name="Google Shape;579;p12"/>
          <p:cNvSpPr/>
          <p:nvPr/>
        </p:nvSpPr>
        <p:spPr>
          <a:xfrm>
            <a:off x="6801307" y="2566721"/>
            <a:ext cx="9144" cy="4647895"/>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0" name="Google Shape;580;p12"/>
          <p:cNvSpPr txBox="1"/>
          <p:nvPr/>
        </p:nvSpPr>
        <p:spPr>
          <a:xfrm>
            <a:off x="2200046" y="2852928"/>
            <a:ext cx="4334256"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900"/>
              <a:buFont typeface="Montserrat"/>
              <a:buNone/>
            </a:pPr>
            <a:r>
              <a:rPr b="1" lang="en-US" sz="900">
                <a:solidFill>
                  <a:srgbClr val="9CA3AF"/>
                </a:solidFill>
                <a:latin typeface="Montserrat"/>
                <a:ea typeface="Montserrat"/>
                <a:cs typeface="Montserrat"/>
                <a:sym typeface="Montserrat"/>
              </a:rPr>
              <a:t>Core Deliverables</a:t>
            </a:r>
            <a:endParaRPr sz="900">
              <a:solidFill>
                <a:schemeClr val="dk1"/>
              </a:solidFill>
              <a:latin typeface="Calibri"/>
              <a:ea typeface="Calibri"/>
              <a:cs typeface="Calibri"/>
              <a:sym typeface="Calibri"/>
            </a:endParaRPr>
          </a:p>
        </p:txBody>
      </p:sp>
      <p:sp>
        <p:nvSpPr>
          <p:cNvPr id="581" name="Google Shape;581;p12"/>
          <p:cNvSpPr/>
          <p:nvPr/>
        </p:nvSpPr>
        <p:spPr>
          <a:xfrm>
            <a:off x="2200046" y="3233318"/>
            <a:ext cx="228600" cy="228600"/>
          </a:xfrm>
          <a:prstGeom prst="ellipse">
            <a:avLst/>
          </a:prstGeom>
          <a:solidFill>
            <a:srgbClr val="A3D45F">
              <a:alpha val="20000"/>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582" name="Google Shape;582;p12"/>
          <p:cNvPicPr preferRelativeResize="0"/>
          <p:nvPr/>
        </p:nvPicPr>
        <p:blipFill rotWithShape="1">
          <a:blip r:embed="rId7">
            <a:alphaModFix/>
          </a:blip>
          <a:srcRect b="0" l="-2571" r="-2571" t="0"/>
          <a:stretch/>
        </p:blipFill>
        <p:spPr>
          <a:xfrm>
            <a:off x="2262226" y="3290926"/>
            <a:ext cx="105156" cy="114300"/>
          </a:xfrm>
          <a:prstGeom prst="rect">
            <a:avLst/>
          </a:prstGeom>
          <a:noFill/>
          <a:ln>
            <a:noFill/>
          </a:ln>
        </p:spPr>
      </p:pic>
      <p:sp>
        <p:nvSpPr>
          <p:cNvPr id="583" name="Google Shape;583;p12"/>
          <p:cNvSpPr txBox="1"/>
          <p:nvPr/>
        </p:nvSpPr>
        <p:spPr>
          <a:xfrm>
            <a:off x="2542946" y="3252521"/>
            <a:ext cx="2914193"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Scope shaped to your priorities, not a fixed package</a:t>
            </a:r>
            <a:endParaRPr sz="1000">
              <a:solidFill>
                <a:schemeClr val="dk1"/>
              </a:solidFill>
              <a:latin typeface="Calibri"/>
              <a:ea typeface="Calibri"/>
              <a:cs typeface="Calibri"/>
              <a:sym typeface="Calibri"/>
            </a:endParaRPr>
          </a:p>
        </p:txBody>
      </p:sp>
      <p:sp>
        <p:nvSpPr>
          <p:cNvPr id="584" name="Google Shape;584;p12"/>
          <p:cNvSpPr/>
          <p:nvPr/>
        </p:nvSpPr>
        <p:spPr>
          <a:xfrm>
            <a:off x="2200046" y="3614623"/>
            <a:ext cx="228600" cy="228600"/>
          </a:xfrm>
          <a:prstGeom prst="ellipse">
            <a:avLst/>
          </a:prstGeom>
          <a:solidFill>
            <a:srgbClr val="A3D45F">
              <a:alpha val="20000"/>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585" name="Google Shape;585;p12"/>
          <p:cNvPicPr preferRelativeResize="0"/>
          <p:nvPr/>
        </p:nvPicPr>
        <p:blipFill rotWithShape="1">
          <a:blip r:embed="rId7">
            <a:alphaModFix/>
          </a:blip>
          <a:srcRect b="0" l="-2571" r="-2571" t="0"/>
          <a:stretch/>
        </p:blipFill>
        <p:spPr>
          <a:xfrm>
            <a:off x="2262226" y="3672230"/>
            <a:ext cx="105156" cy="114300"/>
          </a:xfrm>
          <a:prstGeom prst="rect">
            <a:avLst/>
          </a:prstGeom>
          <a:noFill/>
          <a:ln>
            <a:noFill/>
          </a:ln>
        </p:spPr>
      </p:pic>
      <p:sp>
        <p:nvSpPr>
          <p:cNvPr id="586" name="Google Shape;586;p12"/>
          <p:cNvSpPr txBox="1"/>
          <p:nvPr/>
        </p:nvSpPr>
        <p:spPr>
          <a:xfrm>
            <a:off x="2542946" y="3633826"/>
            <a:ext cx="3620110"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Choose your channels, agents and level of automation</a:t>
            </a:r>
            <a:endParaRPr sz="1000">
              <a:solidFill>
                <a:schemeClr val="dk1"/>
              </a:solidFill>
              <a:latin typeface="Calibri"/>
              <a:ea typeface="Calibri"/>
              <a:cs typeface="Calibri"/>
              <a:sym typeface="Calibri"/>
            </a:endParaRPr>
          </a:p>
        </p:txBody>
      </p:sp>
      <p:sp>
        <p:nvSpPr>
          <p:cNvPr id="587" name="Google Shape;587;p12"/>
          <p:cNvSpPr/>
          <p:nvPr/>
        </p:nvSpPr>
        <p:spPr>
          <a:xfrm>
            <a:off x="2200046" y="3995928"/>
            <a:ext cx="228600" cy="228600"/>
          </a:xfrm>
          <a:prstGeom prst="ellipse">
            <a:avLst/>
          </a:prstGeom>
          <a:solidFill>
            <a:srgbClr val="A3D45F">
              <a:alpha val="20000"/>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588" name="Google Shape;588;p12"/>
          <p:cNvPicPr preferRelativeResize="0"/>
          <p:nvPr/>
        </p:nvPicPr>
        <p:blipFill rotWithShape="1">
          <a:blip r:embed="rId7">
            <a:alphaModFix/>
          </a:blip>
          <a:srcRect b="0" l="-2571" r="-2571" t="0"/>
          <a:stretch/>
        </p:blipFill>
        <p:spPr>
          <a:xfrm>
            <a:off x="2262226" y="4052621"/>
            <a:ext cx="105156" cy="114300"/>
          </a:xfrm>
          <a:prstGeom prst="rect">
            <a:avLst/>
          </a:prstGeom>
          <a:noFill/>
          <a:ln>
            <a:noFill/>
          </a:ln>
        </p:spPr>
      </p:pic>
      <p:sp>
        <p:nvSpPr>
          <p:cNvPr id="589" name="Google Shape;589;p12"/>
          <p:cNvSpPr txBox="1"/>
          <p:nvPr/>
        </p:nvSpPr>
        <p:spPr>
          <a:xfrm>
            <a:off x="2542946" y="4015130"/>
            <a:ext cx="3299155"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Blend of strategy, services and AI matched to your team</a:t>
            </a:r>
            <a:endParaRPr sz="1000">
              <a:solidFill>
                <a:schemeClr val="dk1"/>
              </a:solidFill>
              <a:latin typeface="Calibri"/>
              <a:ea typeface="Calibri"/>
              <a:cs typeface="Calibri"/>
              <a:sym typeface="Calibri"/>
            </a:endParaRPr>
          </a:p>
        </p:txBody>
      </p:sp>
      <p:sp>
        <p:nvSpPr>
          <p:cNvPr id="590" name="Google Shape;590;p12"/>
          <p:cNvSpPr/>
          <p:nvPr/>
        </p:nvSpPr>
        <p:spPr>
          <a:xfrm>
            <a:off x="2200046" y="4376318"/>
            <a:ext cx="228600" cy="228600"/>
          </a:xfrm>
          <a:prstGeom prst="ellipse">
            <a:avLst/>
          </a:prstGeom>
          <a:solidFill>
            <a:srgbClr val="A3D45F">
              <a:alpha val="20000"/>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591" name="Google Shape;591;p12"/>
          <p:cNvPicPr preferRelativeResize="0"/>
          <p:nvPr/>
        </p:nvPicPr>
        <p:blipFill rotWithShape="1">
          <a:blip r:embed="rId7">
            <a:alphaModFix/>
          </a:blip>
          <a:srcRect b="0" l="-2571" r="-2571" t="0"/>
          <a:stretch/>
        </p:blipFill>
        <p:spPr>
          <a:xfrm>
            <a:off x="2262226" y="4433926"/>
            <a:ext cx="105156" cy="114300"/>
          </a:xfrm>
          <a:prstGeom prst="rect">
            <a:avLst/>
          </a:prstGeom>
          <a:noFill/>
          <a:ln>
            <a:noFill/>
          </a:ln>
        </p:spPr>
      </p:pic>
      <p:sp>
        <p:nvSpPr>
          <p:cNvPr id="592" name="Google Shape;592;p12"/>
          <p:cNvSpPr txBox="1"/>
          <p:nvPr/>
        </p:nvSpPr>
        <p:spPr>
          <a:xfrm>
            <a:off x="2542946" y="4395521"/>
            <a:ext cx="3253435"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Flexible commercial model: retainer, project or hybrid</a:t>
            </a:r>
            <a:endParaRPr sz="1000">
              <a:solidFill>
                <a:schemeClr val="dk1"/>
              </a:solidFill>
              <a:latin typeface="Calibri"/>
              <a:ea typeface="Calibri"/>
              <a:cs typeface="Calibri"/>
              <a:sym typeface="Calibri"/>
            </a:endParaRPr>
          </a:p>
        </p:txBody>
      </p:sp>
      <p:sp>
        <p:nvSpPr>
          <p:cNvPr id="593" name="Google Shape;593;p12"/>
          <p:cNvSpPr/>
          <p:nvPr/>
        </p:nvSpPr>
        <p:spPr>
          <a:xfrm>
            <a:off x="2200046" y="4757623"/>
            <a:ext cx="228600" cy="228600"/>
          </a:xfrm>
          <a:prstGeom prst="ellipse">
            <a:avLst/>
          </a:prstGeom>
          <a:solidFill>
            <a:srgbClr val="A3D45F">
              <a:alpha val="20000"/>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594" name="Google Shape;594;p12"/>
          <p:cNvPicPr preferRelativeResize="0"/>
          <p:nvPr/>
        </p:nvPicPr>
        <p:blipFill rotWithShape="1">
          <a:blip r:embed="rId7">
            <a:alphaModFix/>
          </a:blip>
          <a:srcRect b="0" l="-2571" r="-2571" t="0"/>
          <a:stretch/>
        </p:blipFill>
        <p:spPr>
          <a:xfrm>
            <a:off x="2262226" y="4815230"/>
            <a:ext cx="105156" cy="114300"/>
          </a:xfrm>
          <a:prstGeom prst="rect">
            <a:avLst/>
          </a:prstGeom>
          <a:noFill/>
          <a:ln>
            <a:noFill/>
          </a:ln>
        </p:spPr>
      </p:pic>
      <p:sp>
        <p:nvSpPr>
          <p:cNvPr id="595" name="Google Shape;595;p12"/>
          <p:cNvSpPr txBox="1"/>
          <p:nvPr/>
        </p:nvSpPr>
        <p:spPr>
          <a:xfrm>
            <a:off x="2542946" y="4776826"/>
            <a:ext cx="3066898"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Scales up or down as your needs change</a:t>
            </a:r>
            <a:endParaRPr sz="1000">
              <a:solidFill>
                <a:schemeClr val="dk1"/>
              </a:solidFill>
              <a:latin typeface="Calibri"/>
              <a:ea typeface="Calibri"/>
              <a:cs typeface="Calibri"/>
              <a:sym typeface="Calibri"/>
            </a:endParaRPr>
          </a:p>
        </p:txBody>
      </p:sp>
      <p:sp>
        <p:nvSpPr>
          <p:cNvPr id="596" name="Google Shape;596;p12"/>
          <p:cNvSpPr/>
          <p:nvPr/>
        </p:nvSpPr>
        <p:spPr>
          <a:xfrm>
            <a:off x="2200046" y="5138928"/>
            <a:ext cx="228600" cy="228600"/>
          </a:xfrm>
          <a:prstGeom prst="ellipse">
            <a:avLst/>
          </a:prstGeom>
          <a:solidFill>
            <a:srgbClr val="A3D45F">
              <a:alpha val="20000"/>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597" name="Google Shape;597;p12"/>
          <p:cNvPicPr preferRelativeResize="0"/>
          <p:nvPr/>
        </p:nvPicPr>
        <p:blipFill rotWithShape="1">
          <a:blip r:embed="rId7">
            <a:alphaModFix/>
          </a:blip>
          <a:srcRect b="0" l="-2571" r="-2571" t="0"/>
          <a:stretch/>
        </p:blipFill>
        <p:spPr>
          <a:xfrm>
            <a:off x="2262226" y="5195621"/>
            <a:ext cx="105156" cy="114300"/>
          </a:xfrm>
          <a:prstGeom prst="rect">
            <a:avLst/>
          </a:prstGeom>
          <a:noFill/>
          <a:ln>
            <a:noFill/>
          </a:ln>
        </p:spPr>
      </p:pic>
      <p:sp>
        <p:nvSpPr>
          <p:cNvPr id="598" name="Google Shape;598;p12"/>
          <p:cNvSpPr txBox="1"/>
          <p:nvPr/>
        </p:nvSpPr>
        <p:spPr>
          <a:xfrm>
            <a:off x="2542946" y="5158130"/>
            <a:ext cx="3310128"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One accountable partner, KPIs agreed up front</a:t>
            </a:r>
            <a:endParaRPr sz="1000">
              <a:solidFill>
                <a:schemeClr val="dk1"/>
              </a:solidFill>
              <a:latin typeface="Calibri"/>
              <a:ea typeface="Calibri"/>
              <a:cs typeface="Calibri"/>
              <a:sym typeface="Calibri"/>
            </a:endParaRPr>
          </a:p>
        </p:txBody>
      </p:sp>
      <p:sp>
        <p:nvSpPr>
          <p:cNvPr id="599" name="Google Shape;599;p12"/>
          <p:cNvSpPr/>
          <p:nvPr/>
        </p:nvSpPr>
        <p:spPr>
          <a:xfrm>
            <a:off x="6803136" y="2226468"/>
            <a:ext cx="3571646" cy="4647895"/>
          </a:xfrm>
          <a:prstGeom prst="rect">
            <a:avLst/>
          </a:prstGeom>
          <a:solidFill>
            <a:srgbClr val="FAFAFA"/>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0" name="Google Shape;600;p12"/>
          <p:cNvSpPr txBox="1"/>
          <p:nvPr/>
        </p:nvSpPr>
        <p:spPr>
          <a:xfrm>
            <a:off x="7183526" y="2852928"/>
            <a:ext cx="2922422"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900"/>
              <a:buFont typeface="Montserrat"/>
              <a:buNone/>
            </a:pPr>
            <a:r>
              <a:rPr b="1" lang="en-US" sz="900">
                <a:solidFill>
                  <a:srgbClr val="9CA3AF"/>
                </a:solidFill>
                <a:latin typeface="Montserrat"/>
                <a:ea typeface="Montserrat"/>
                <a:cs typeface="Montserrat"/>
                <a:sym typeface="Montserrat"/>
              </a:rPr>
              <a:t>When a custom plan fits</a:t>
            </a:r>
            <a:endParaRPr sz="900">
              <a:solidFill>
                <a:schemeClr val="dk1"/>
              </a:solidFill>
              <a:latin typeface="Calibri"/>
              <a:ea typeface="Calibri"/>
              <a:cs typeface="Calibri"/>
              <a:sym typeface="Calibri"/>
            </a:endParaRPr>
          </a:p>
        </p:txBody>
      </p:sp>
      <p:sp>
        <p:nvSpPr>
          <p:cNvPr id="601" name="Google Shape;601;p12"/>
          <p:cNvSpPr/>
          <p:nvPr/>
        </p:nvSpPr>
        <p:spPr>
          <a:xfrm>
            <a:off x="7183526" y="4186123"/>
            <a:ext cx="2809951"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2" name="Google Shape;602;p12"/>
          <p:cNvSpPr txBox="1"/>
          <p:nvPr/>
        </p:nvSpPr>
        <p:spPr>
          <a:xfrm>
            <a:off x="7183526" y="3233318"/>
            <a:ext cx="2922422" cy="34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800"/>
              <a:buFont typeface="Montserrat"/>
              <a:buNone/>
            </a:pPr>
            <a:r>
              <a:rPr b="1" lang="en-US" sz="1800">
                <a:solidFill>
                  <a:srgbClr val="A3D45F"/>
                </a:solidFill>
                <a:latin typeface="Montserrat"/>
                <a:ea typeface="Montserrat"/>
                <a:cs typeface="Montserrat"/>
                <a:sym typeface="Montserrat"/>
              </a:rPr>
              <a:t>Multi-brand</a:t>
            </a:r>
            <a:endParaRPr sz="1800">
              <a:solidFill>
                <a:schemeClr val="dk1"/>
              </a:solidFill>
              <a:latin typeface="Calibri"/>
              <a:ea typeface="Calibri"/>
              <a:cs typeface="Calibri"/>
              <a:sym typeface="Calibri"/>
            </a:endParaRPr>
          </a:p>
        </p:txBody>
      </p:sp>
      <p:sp>
        <p:nvSpPr>
          <p:cNvPr id="603" name="Google Shape;603;p12"/>
          <p:cNvSpPr txBox="1"/>
          <p:nvPr/>
        </p:nvSpPr>
        <p:spPr>
          <a:xfrm>
            <a:off x="7183526" y="3614623"/>
            <a:ext cx="2922422"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900"/>
              <a:buFont typeface="Montserrat"/>
              <a:buNone/>
            </a:pPr>
            <a:r>
              <a:rPr b="1" lang="en-US" sz="900">
                <a:solidFill>
                  <a:srgbClr val="1F2937"/>
                </a:solidFill>
                <a:latin typeface="Montserrat"/>
                <a:ea typeface="Montserrat"/>
                <a:cs typeface="Montserrat"/>
                <a:sym typeface="Montserrat"/>
              </a:rPr>
              <a:t>or multi-market growth programmes</a:t>
            </a:r>
            <a:endParaRPr sz="900">
              <a:solidFill>
                <a:schemeClr val="dk1"/>
              </a:solidFill>
              <a:latin typeface="Calibri"/>
              <a:ea typeface="Calibri"/>
              <a:cs typeface="Calibri"/>
              <a:sym typeface="Calibri"/>
            </a:endParaRPr>
          </a:p>
        </p:txBody>
      </p:sp>
      <p:sp>
        <p:nvSpPr>
          <p:cNvPr id="604" name="Google Shape;604;p12"/>
          <p:cNvSpPr txBox="1"/>
          <p:nvPr/>
        </p:nvSpPr>
        <p:spPr>
          <a:xfrm>
            <a:off x="7183526" y="3767328"/>
            <a:ext cx="2922422"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p:txBody>
      </p:sp>
      <p:sp>
        <p:nvSpPr>
          <p:cNvPr id="605" name="Google Shape;605;p12"/>
          <p:cNvSpPr/>
          <p:nvPr/>
        </p:nvSpPr>
        <p:spPr>
          <a:xfrm>
            <a:off x="7183526" y="5339182"/>
            <a:ext cx="2809951"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6" name="Google Shape;606;p12"/>
          <p:cNvSpPr txBox="1"/>
          <p:nvPr/>
        </p:nvSpPr>
        <p:spPr>
          <a:xfrm>
            <a:off x="7183526" y="4386377"/>
            <a:ext cx="2922422" cy="34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800"/>
              <a:buFont typeface="Montserrat"/>
              <a:buNone/>
            </a:pPr>
            <a:r>
              <a:rPr b="1" lang="en-US" sz="1800">
                <a:solidFill>
                  <a:srgbClr val="A3D45F"/>
                </a:solidFill>
                <a:latin typeface="Montserrat"/>
                <a:ea typeface="Montserrat"/>
                <a:cs typeface="Montserrat"/>
                <a:sym typeface="Montserrat"/>
              </a:rPr>
              <a:t>Niche</a:t>
            </a:r>
            <a:endParaRPr sz="1800">
              <a:solidFill>
                <a:schemeClr val="dk1"/>
              </a:solidFill>
              <a:latin typeface="Calibri"/>
              <a:ea typeface="Calibri"/>
              <a:cs typeface="Calibri"/>
              <a:sym typeface="Calibri"/>
            </a:endParaRPr>
          </a:p>
        </p:txBody>
      </p:sp>
      <p:sp>
        <p:nvSpPr>
          <p:cNvPr id="607" name="Google Shape;607;p12"/>
          <p:cNvSpPr txBox="1"/>
          <p:nvPr/>
        </p:nvSpPr>
        <p:spPr>
          <a:xfrm>
            <a:off x="7183526" y="4767682"/>
            <a:ext cx="2922422"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900"/>
              <a:buFont typeface="Montserrat"/>
              <a:buNone/>
            </a:pPr>
            <a:r>
              <a:rPr b="1" lang="en-US" sz="900">
                <a:solidFill>
                  <a:srgbClr val="1F2937"/>
                </a:solidFill>
                <a:latin typeface="Montserrat"/>
                <a:ea typeface="Montserrat"/>
                <a:cs typeface="Montserrat"/>
                <a:sym typeface="Montserrat"/>
              </a:rPr>
              <a:t>sectors with specific compliance needs</a:t>
            </a:r>
            <a:endParaRPr sz="900">
              <a:solidFill>
                <a:schemeClr val="dk1"/>
              </a:solidFill>
              <a:latin typeface="Calibri"/>
              <a:ea typeface="Calibri"/>
              <a:cs typeface="Calibri"/>
              <a:sym typeface="Calibri"/>
            </a:endParaRPr>
          </a:p>
        </p:txBody>
      </p:sp>
      <p:sp>
        <p:nvSpPr>
          <p:cNvPr id="608" name="Google Shape;608;p12"/>
          <p:cNvSpPr txBox="1"/>
          <p:nvPr/>
        </p:nvSpPr>
        <p:spPr>
          <a:xfrm>
            <a:off x="7183526" y="4919472"/>
            <a:ext cx="2922422"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p:txBody>
      </p:sp>
      <p:sp>
        <p:nvSpPr>
          <p:cNvPr id="609" name="Google Shape;609;p12"/>
          <p:cNvSpPr/>
          <p:nvPr/>
        </p:nvSpPr>
        <p:spPr>
          <a:xfrm>
            <a:off x="7183526" y="6148426"/>
            <a:ext cx="2809951"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610" name="Google Shape;610;p12"/>
          <p:cNvPicPr preferRelativeResize="0"/>
          <p:nvPr/>
        </p:nvPicPr>
        <p:blipFill rotWithShape="1">
          <a:blip r:embed="rId8">
            <a:alphaModFix/>
          </a:blip>
          <a:srcRect b="-180" l="0" r="0" t="-180"/>
          <a:stretch/>
        </p:blipFill>
        <p:spPr>
          <a:xfrm>
            <a:off x="7183526" y="5557723"/>
            <a:ext cx="190195" cy="152705"/>
          </a:xfrm>
          <a:prstGeom prst="rect">
            <a:avLst/>
          </a:prstGeom>
          <a:noFill/>
          <a:ln>
            <a:noFill/>
          </a:ln>
        </p:spPr>
      </p:pic>
      <p:sp>
        <p:nvSpPr>
          <p:cNvPr id="611" name="Google Shape;611;p12"/>
          <p:cNvSpPr txBox="1"/>
          <p:nvPr/>
        </p:nvSpPr>
        <p:spPr>
          <a:xfrm>
            <a:off x="7450531" y="5501031"/>
            <a:ext cx="680314"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Blended</a:t>
            </a:r>
            <a:endParaRPr sz="1000">
              <a:solidFill>
                <a:schemeClr val="dk1"/>
              </a:solidFill>
              <a:latin typeface="Calibri"/>
              <a:ea typeface="Calibri"/>
              <a:cs typeface="Calibri"/>
              <a:sym typeface="Calibri"/>
            </a:endParaRPr>
          </a:p>
        </p:txBody>
      </p:sp>
      <p:sp>
        <p:nvSpPr>
          <p:cNvPr id="612" name="Google Shape;612;p12"/>
          <p:cNvSpPr txBox="1"/>
          <p:nvPr/>
        </p:nvSpPr>
        <p:spPr>
          <a:xfrm>
            <a:off x="7183526" y="5852185"/>
            <a:ext cx="2947111"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200"/>
              <a:buFont typeface="Montserrat"/>
              <a:buNone/>
            </a:pPr>
            <a:r>
              <a:rPr lang="en-US" sz="1200">
                <a:solidFill>
                  <a:srgbClr val="6B7280"/>
                </a:solidFill>
                <a:latin typeface="Montserrat"/>
                <a:ea typeface="Montserrat"/>
                <a:cs typeface="Montserrat"/>
                <a:sym typeface="Montserrat"/>
              </a:rPr>
              <a:t>in-house plus Avocado delivery models</a:t>
            </a:r>
            <a:endParaRPr sz="1200">
              <a:solidFill>
                <a:schemeClr val="dk1"/>
              </a:solidFill>
              <a:latin typeface="Calibri"/>
              <a:ea typeface="Calibri"/>
              <a:cs typeface="Calibri"/>
              <a:sym typeface="Calibri"/>
            </a:endParaRPr>
          </a:p>
        </p:txBody>
      </p:sp>
      <p:sp>
        <p:nvSpPr>
          <p:cNvPr id="613" name="Google Shape;613;p12"/>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614" name="Google Shape;614;p12"/>
          <p:cNvPicPr preferRelativeResize="0"/>
          <p:nvPr/>
        </p:nvPicPr>
        <p:blipFill rotWithShape="1">
          <a:blip r:embed="rId9">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13"/>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621" name="Google Shape;621;p13"/>
          <p:cNvPicPr preferRelativeResize="0"/>
          <p:nvPr/>
        </p:nvPicPr>
        <p:blipFill rotWithShape="1">
          <a:blip r:embed="rId3">
            <a:alphaModFix/>
          </a:blip>
          <a:srcRect b="-1" l="0" r="0" t="-1"/>
          <a:stretch/>
        </p:blipFill>
        <p:spPr>
          <a:xfrm>
            <a:off x="0" y="0"/>
            <a:ext cx="12191695" cy="6858000"/>
          </a:xfrm>
          <a:prstGeom prst="rect">
            <a:avLst/>
          </a:prstGeom>
          <a:noFill/>
          <a:ln>
            <a:noFill/>
          </a:ln>
        </p:spPr>
      </p:pic>
      <p:sp>
        <p:nvSpPr>
          <p:cNvPr id="622" name="Google Shape;622;p13"/>
          <p:cNvSpPr txBox="1"/>
          <p:nvPr/>
        </p:nvSpPr>
        <p:spPr>
          <a:xfrm>
            <a:off x="-57607" y="6096305"/>
            <a:ext cx="12306910" cy="1527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CA3AF"/>
              </a:buClr>
              <a:buSzPts val="900"/>
              <a:buFont typeface="Montserrat"/>
              <a:buNone/>
            </a:pPr>
            <a:r>
              <a:rPr i="1" lang="en-US" sz="900">
                <a:solidFill>
                  <a:srgbClr val="9CA3AF"/>
                </a:solidFill>
                <a:latin typeface="Montserrat"/>
                <a:ea typeface="Montserrat"/>
                <a:cs typeface="Montserrat"/>
                <a:sym typeface="Montserrat"/>
              </a:rPr>
              <a:t>"Accountability is built into our contract. Not just our culture."</a:t>
            </a:r>
            <a:endParaRPr sz="900">
              <a:solidFill>
                <a:schemeClr val="dk1"/>
              </a:solidFill>
              <a:latin typeface="Calibri"/>
              <a:ea typeface="Calibri"/>
              <a:cs typeface="Calibri"/>
              <a:sym typeface="Calibri"/>
            </a:endParaRPr>
          </a:p>
        </p:txBody>
      </p:sp>
      <p:sp>
        <p:nvSpPr>
          <p:cNvPr id="623" name="Google Shape;623;p13"/>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624" name="Google Shape;624;p13"/>
          <p:cNvSpPr txBox="1"/>
          <p:nvPr/>
        </p:nvSpPr>
        <p:spPr>
          <a:xfrm>
            <a:off x="11580876" y="6400800"/>
            <a:ext cx="238658"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14</a:t>
            </a:r>
            <a:endParaRPr sz="1200">
              <a:solidFill>
                <a:schemeClr val="dk1"/>
              </a:solidFill>
              <a:latin typeface="Calibri"/>
              <a:ea typeface="Calibri"/>
              <a:cs typeface="Calibri"/>
              <a:sym typeface="Calibri"/>
            </a:endParaRPr>
          </a:p>
        </p:txBody>
      </p:sp>
      <p:sp>
        <p:nvSpPr>
          <p:cNvPr id="625" name="Google Shape;625;p13"/>
          <p:cNvSpPr txBox="1"/>
          <p:nvPr/>
        </p:nvSpPr>
        <p:spPr>
          <a:xfrm>
            <a:off x="1162202" y="381305"/>
            <a:ext cx="98682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Accountability Framework</a:t>
            </a:r>
            <a:endParaRPr sz="1000">
              <a:solidFill>
                <a:schemeClr val="dk1"/>
              </a:solidFill>
              <a:latin typeface="Calibri"/>
              <a:ea typeface="Calibri"/>
              <a:cs typeface="Calibri"/>
              <a:sym typeface="Calibri"/>
            </a:endParaRPr>
          </a:p>
        </p:txBody>
      </p:sp>
      <p:sp>
        <p:nvSpPr>
          <p:cNvPr id="626" name="Google Shape;626;p13"/>
          <p:cNvSpPr txBox="1"/>
          <p:nvPr/>
        </p:nvSpPr>
        <p:spPr>
          <a:xfrm>
            <a:off x="1162202" y="647395"/>
            <a:ext cx="9868205"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200"/>
              <a:buFont typeface="Montserrat"/>
              <a:buNone/>
            </a:pPr>
            <a:r>
              <a:rPr b="1" lang="en-US" sz="2200">
                <a:solidFill>
                  <a:srgbClr val="111827"/>
                </a:solidFill>
                <a:latin typeface="Montserrat"/>
                <a:ea typeface="Montserrat"/>
                <a:cs typeface="Montserrat"/>
                <a:sym typeface="Montserrat"/>
              </a:rPr>
              <a:t>Committed Deliverables &amp; SLA Framework</a:t>
            </a:r>
            <a:endParaRPr sz="2200">
              <a:solidFill>
                <a:schemeClr val="dk1"/>
              </a:solidFill>
              <a:latin typeface="Calibri"/>
              <a:ea typeface="Calibri"/>
              <a:cs typeface="Calibri"/>
              <a:sym typeface="Calibri"/>
            </a:endParaRPr>
          </a:p>
        </p:txBody>
      </p:sp>
      <p:pic>
        <p:nvPicPr>
          <p:cNvPr descr="preencoded.png" id="627" name="Google Shape;627;p13"/>
          <p:cNvPicPr preferRelativeResize="0"/>
          <p:nvPr/>
        </p:nvPicPr>
        <p:blipFill rotWithShape="1">
          <a:blip r:embed="rId4">
            <a:alphaModFix/>
          </a:blip>
          <a:srcRect b="0" l="-4" r="-4" t="0"/>
          <a:stretch/>
        </p:blipFill>
        <p:spPr>
          <a:xfrm>
            <a:off x="609905" y="1218895"/>
            <a:ext cx="3454603" cy="5029200"/>
          </a:xfrm>
          <a:prstGeom prst="rect">
            <a:avLst/>
          </a:prstGeom>
          <a:noFill/>
          <a:ln>
            <a:noFill/>
          </a:ln>
        </p:spPr>
      </p:pic>
      <p:sp>
        <p:nvSpPr>
          <p:cNvPr id="628" name="Google Shape;628;p13"/>
          <p:cNvSpPr/>
          <p:nvPr/>
        </p:nvSpPr>
        <p:spPr>
          <a:xfrm>
            <a:off x="619049" y="1257300"/>
            <a:ext cx="3438144" cy="972007"/>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29" name="Google Shape;629;p13"/>
          <p:cNvSpPr/>
          <p:nvPr/>
        </p:nvSpPr>
        <p:spPr>
          <a:xfrm>
            <a:off x="619049" y="2210105"/>
            <a:ext cx="3438144" cy="19202"/>
          </a:xfrm>
          <a:prstGeom prst="rect">
            <a:avLst/>
          </a:prstGeom>
          <a:solidFill>
            <a:srgbClr val="F5F5F5"/>
          </a:solidFill>
          <a:ln cap="flat" cmpd="sng" w="12700">
            <a:solidFill>
              <a:srgbClr val="F5F5F5">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0" name="Google Shape;630;p13"/>
          <p:cNvSpPr/>
          <p:nvPr/>
        </p:nvSpPr>
        <p:spPr>
          <a:xfrm>
            <a:off x="847649" y="1505102"/>
            <a:ext cx="457200" cy="457200"/>
          </a:xfrm>
          <a:prstGeom prst="roundRect">
            <a:avLst>
              <a:gd fmla="val 41667" name="adj"/>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631" name="Google Shape;631;p13"/>
          <p:cNvPicPr preferRelativeResize="0"/>
          <p:nvPr/>
        </p:nvPicPr>
        <p:blipFill rotWithShape="1">
          <a:blip r:embed="rId5">
            <a:alphaModFix/>
          </a:blip>
          <a:srcRect b="0" l="-1648" r="-1648" t="0"/>
          <a:stretch/>
        </p:blipFill>
        <p:spPr>
          <a:xfrm>
            <a:off x="990295" y="1638605"/>
            <a:ext cx="171907" cy="190195"/>
          </a:xfrm>
          <a:prstGeom prst="rect">
            <a:avLst/>
          </a:prstGeom>
          <a:noFill/>
          <a:ln>
            <a:noFill/>
          </a:ln>
        </p:spPr>
      </p:pic>
      <p:sp>
        <p:nvSpPr>
          <p:cNvPr id="632" name="Google Shape;632;p13"/>
          <p:cNvSpPr txBox="1"/>
          <p:nvPr/>
        </p:nvSpPr>
        <p:spPr>
          <a:xfrm>
            <a:off x="1457554" y="1485900"/>
            <a:ext cx="216987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b="1" lang="en-US" sz="1200">
                <a:solidFill>
                  <a:srgbClr val="9CA3AF"/>
                </a:solidFill>
                <a:latin typeface="Montserrat"/>
                <a:ea typeface="Montserrat"/>
                <a:cs typeface="Montserrat"/>
                <a:sym typeface="Montserrat"/>
              </a:rPr>
              <a:t>Recurring Value</a:t>
            </a:r>
            <a:endParaRPr sz="1200">
              <a:solidFill>
                <a:schemeClr val="dk1"/>
              </a:solidFill>
              <a:latin typeface="Calibri"/>
              <a:ea typeface="Calibri"/>
              <a:cs typeface="Calibri"/>
              <a:sym typeface="Calibri"/>
            </a:endParaRPr>
          </a:p>
        </p:txBody>
      </p:sp>
      <p:sp>
        <p:nvSpPr>
          <p:cNvPr id="633" name="Google Shape;633;p13"/>
          <p:cNvSpPr txBox="1"/>
          <p:nvPr/>
        </p:nvSpPr>
        <p:spPr>
          <a:xfrm>
            <a:off x="1457554" y="1714500"/>
            <a:ext cx="2169871" cy="2670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300"/>
              <a:buFont typeface="Montserrat"/>
              <a:buNone/>
            </a:pPr>
            <a:r>
              <a:rPr b="1" lang="en-US" sz="1300">
                <a:solidFill>
                  <a:srgbClr val="1F2937"/>
                </a:solidFill>
                <a:latin typeface="Montserrat"/>
                <a:ea typeface="Montserrat"/>
                <a:cs typeface="Montserrat"/>
                <a:sym typeface="Montserrat"/>
              </a:rPr>
              <a:t>Monthly Commitments</a:t>
            </a:r>
            <a:endParaRPr sz="1300">
              <a:solidFill>
                <a:schemeClr val="dk1"/>
              </a:solidFill>
              <a:latin typeface="Calibri"/>
              <a:ea typeface="Calibri"/>
              <a:cs typeface="Calibri"/>
              <a:sym typeface="Calibri"/>
            </a:endParaRPr>
          </a:p>
        </p:txBody>
      </p:sp>
      <p:sp>
        <p:nvSpPr>
          <p:cNvPr id="634" name="Google Shape;634;p13"/>
          <p:cNvSpPr/>
          <p:nvPr/>
        </p:nvSpPr>
        <p:spPr>
          <a:xfrm>
            <a:off x="619049" y="2229307"/>
            <a:ext cx="3438144" cy="4009644"/>
          </a:xfrm>
          <a:prstGeom prst="roundRect">
            <a:avLst>
              <a:gd fmla="val 884" name="adj"/>
            </a:avLst>
          </a:prstGeom>
          <a:solidFill>
            <a:srgbClr val="FAFAFA"/>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635" name="Google Shape;635;p13"/>
          <p:cNvPicPr preferRelativeResize="0"/>
          <p:nvPr/>
        </p:nvPicPr>
        <p:blipFill rotWithShape="1">
          <a:blip r:embed="rId6">
            <a:alphaModFix/>
          </a:blip>
          <a:srcRect b="0" l="-2" r="-2" t="0"/>
          <a:stretch/>
        </p:blipFill>
        <p:spPr>
          <a:xfrm>
            <a:off x="4369003" y="1218895"/>
            <a:ext cx="3454603" cy="5029200"/>
          </a:xfrm>
          <a:prstGeom prst="rect">
            <a:avLst/>
          </a:prstGeom>
          <a:noFill/>
          <a:ln>
            <a:noFill/>
          </a:ln>
        </p:spPr>
      </p:pic>
      <p:sp>
        <p:nvSpPr>
          <p:cNvPr id="636" name="Google Shape;636;p13"/>
          <p:cNvSpPr/>
          <p:nvPr/>
        </p:nvSpPr>
        <p:spPr>
          <a:xfrm>
            <a:off x="4378147" y="1257300"/>
            <a:ext cx="3438144" cy="972007"/>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7" name="Google Shape;637;p13"/>
          <p:cNvSpPr/>
          <p:nvPr/>
        </p:nvSpPr>
        <p:spPr>
          <a:xfrm>
            <a:off x="4378147" y="2210105"/>
            <a:ext cx="3438144" cy="19202"/>
          </a:xfrm>
          <a:prstGeom prst="rect">
            <a:avLst/>
          </a:prstGeom>
          <a:solidFill>
            <a:srgbClr val="F5F5F5"/>
          </a:solidFill>
          <a:ln cap="flat" cmpd="sng" w="12700">
            <a:solidFill>
              <a:srgbClr val="F5F5F5">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38" name="Google Shape;638;p13"/>
          <p:cNvSpPr/>
          <p:nvPr/>
        </p:nvSpPr>
        <p:spPr>
          <a:xfrm>
            <a:off x="4606747" y="1505102"/>
            <a:ext cx="457200" cy="457200"/>
          </a:xfrm>
          <a:prstGeom prst="roundRect">
            <a:avLst>
              <a:gd fmla="val 41667" name="adj"/>
            </a:avLst>
          </a:prstGeom>
          <a:solidFill>
            <a:srgbClr val="F5F5F5"/>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639" name="Google Shape;639;p13"/>
          <p:cNvPicPr preferRelativeResize="0"/>
          <p:nvPr/>
        </p:nvPicPr>
        <p:blipFill rotWithShape="1">
          <a:blip r:embed="rId7">
            <a:alphaModFix/>
          </a:blip>
          <a:srcRect b="0" l="0" r="0" t="0"/>
          <a:stretch/>
        </p:blipFill>
        <p:spPr>
          <a:xfrm>
            <a:off x="4740250" y="1638605"/>
            <a:ext cx="190195" cy="190195"/>
          </a:xfrm>
          <a:prstGeom prst="rect">
            <a:avLst/>
          </a:prstGeom>
          <a:noFill/>
          <a:ln>
            <a:noFill/>
          </a:ln>
        </p:spPr>
      </p:pic>
      <p:sp>
        <p:nvSpPr>
          <p:cNvPr id="640" name="Google Shape;640;p13"/>
          <p:cNvSpPr txBox="1"/>
          <p:nvPr/>
        </p:nvSpPr>
        <p:spPr>
          <a:xfrm>
            <a:off x="5216652" y="1485900"/>
            <a:ext cx="1962302"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b="1" lang="en-US" sz="1200">
                <a:solidFill>
                  <a:srgbClr val="9CA3AF"/>
                </a:solidFill>
                <a:latin typeface="Montserrat"/>
                <a:ea typeface="Montserrat"/>
                <a:cs typeface="Montserrat"/>
                <a:sym typeface="Montserrat"/>
              </a:rPr>
              <a:t>Operational Speed</a:t>
            </a:r>
            <a:endParaRPr sz="1200">
              <a:solidFill>
                <a:schemeClr val="dk1"/>
              </a:solidFill>
              <a:latin typeface="Calibri"/>
              <a:ea typeface="Calibri"/>
              <a:cs typeface="Calibri"/>
              <a:sym typeface="Calibri"/>
            </a:endParaRPr>
          </a:p>
        </p:txBody>
      </p:sp>
      <p:sp>
        <p:nvSpPr>
          <p:cNvPr id="641" name="Google Shape;641;p13"/>
          <p:cNvSpPr txBox="1"/>
          <p:nvPr/>
        </p:nvSpPr>
        <p:spPr>
          <a:xfrm>
            <a:off x="5216652" y="1714500"/>
            <a:ext cx="1962302" cy="2670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300"/>
              <a:buFont typeface="Montserrat"/>
              <a:buNone/>
            </a:pPr>
            <a:r>
              <a:rPr b="1" lang="en-US" sz="1300">
                <a:solidFill>
                  <a:srgbClr val="1F2937"/>
                </a:solidFill>
                <a:latin typeface="Montserrat"/>
                <a:ea typeface="Montserrat"/>
                <a:cs typeface="Montserrat"/>
                <a:sym typeface="Montserrat"/>
              </a:rPr>
              <a:t>Performance SLAs</a:t>
            </a:r>
            <a:endParaRPr sz="1300">
              <a:solidFill>
                <a:schemeClr val="dk1"/>
              </a:solidFill>
              <a:latin typeface="Calibri"/>
              <a:ea typeface="Calibri"/>
              <a:cs typeface="Calibri"/>
              <a:sym typeface="Calibri"/>
            </a:endParaRPr>
          </a:p>
        </p:txBody>
      </p:sp>
      <p:sp>
        <p:nvSpPr>
          <p:cNvPr id="642" name="Google Shape;642;p13"/>
          <p:cNvSpPr/>
          <p:nvPr/>
        </p:nvSpPr>
        <p:spPr>
          <a:xfrm>
            <a:off x="4378147" y="2229307"/>
            <a:ext cx="3438144" cy="4009644"/>
          </a:xfrm>
          <a:prstGeom prst="roundRect">
            <a:avLst>
              <a:gd fmla="val 884" name="adj"/>
            </a:avLst>
          </a:prstGeom>
          <a:solidFill>
            <a:srgbClr val="FAFAFA"/>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643" name="Google Shape;643;p13"/>
          <p:cNvPicPr preferRelativeResize="0"/>
          <p:nvPr/>
        </p:nvPicPr>
        <p:blipFill rotWithShape="1">
          <a:blip r:embed="rId8">
            <a:alphaModFix/>
          </a:blip>
          <a:srcRect b="0" l="-2" r="-2" t="0"/>
          <a:stretch/>
        </p:blipFill>
        <p:spPr>
          <a:xfrm>
            <a:off x="8128102" y="1218895"/>
            <a:ext cx="3454603" cy="5029200"/>
          </a:xfrm>
          <a:prstGeom prst="rect">
            <a:avLst/>
          </a:prstGeom>
          <a:noFill/>
          <a:ln>
            <a:noFill/>
          </a:ln>
        </p:spPr>
      </p:pic>
      <p:sp>
        <p:nvSpPr>
          <p:cNvPr id="644" name="Google Shape;644;p13"/>
          <p:cNvSpPr/>
          <p:nvPr/>
        </p:nvSpPr>
        <p:spPr>
          <a:xfrm>
            <a:off x="8137246" y="1257300"/>
            <a:ext cx="3438144" cy="972007"/>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5" name="Google Shape;645;p13"/>
          <p:cNvSpPr/>
          <p:nvPr/>
        </p:nvSpPr>
        <p:spPr>
          <a:xfrm>
            <a:off x="8137246" y="2210105"/>
            <a:ext cx="3438144" cy="19202"/>
          </a:xfrm>
          <a:prstGeom prst="rect">
            <a:avLst/>
          </a:prstGeom>
          <a:solidFill>
            <a:srgbClr val="F5F5F5"/>
          </a:solidFill>
          <a:ln cap="flat" cmpd="sng" w="12700">
            <a:solidFill>
              <a:srgbClr val="F5F5F5">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6" name="Google Shape;646;p13"/>
          <p:cNvSpPr/>
          <p:nvPr/>
        </p:nvSpPr>
        <p:spPr>
          <a:xfrm>
            <a:off x="8365846" y="1505102"/>
            <a:ext cx="457200" cy="457200"/>
          </a:xfrm>
          <a:prstGeom prst="roundRect">
            <a:avLst>
              <a:gd fmla="val 41667" name="adj"/>
            </a:avLst>
          </a:prstGeom>
          <a:solidFill>
            <a:srgbClr val="FF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647" name="Google Shape;647;p13"/>
          <p:cNvPicPr preferRelativeResize="0"/>
          <p:nvPr/>
        </p:nvPicPr>
        <p:blipFill rotWithShape="1">
          <a:blip r:embed="rId9">
            <a:alphaModFix/>
          </a:blip>
          <a:srcRect b="0" l="0" r="0" t="0"/>
          <a:stretch/>
        </p:blipFill>
        <p:spPr>
          <a:xfrm>
            <a:off x="8499348" y="1638605"/>
            <a:ext cx="190195" cy="190195"/>
          </a:xfrm>
          <a:prstGeom prst="rect">
            <a:avLst/>
          </a:prstGeom>
          <a:noFill/>
          <a:ln>
            <a:noFill/>
          </a:ln>
        </p:spPr>
      </p:pic>
      <p:sp>
        <p:nvSpPr>
          <p:cNvPr id="648" name="Google Shape;648;p13"/>
          <p:cNvSpPr txBox="1"/>
          <p:nvPr/>
        </p:nvSpPr>
        <p:spPr>
          <a:xfrm>
            <a:off x="8975750" y="1485900"/>
            <a:ext cx="1810512"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b="1" lang="en-US" sz="1200">
                <a:solidFill>
                  <a:srgbClr val="9CA3AF"/>
                </a:solidFill>
                <a:latin typeface="Montserrat"/>
                <a:ea typeface="Montserrat"/>
                <a:cs typeface="Montserrat"/>
                <a:sym typeface="Montserrat"/>
              </a:rPr>
              <a:t>Risk Management</a:t>
            </a:r>
            <a:endParaRPr sz="1200">
              <a:solidFill>
                <a:schemeClr val="dk1"/>
              </a:solidFill>
              <a:latin typeface="Calibri"/>
              <a:ea typeface="Calibri"/>
              <a:cs typeface="Calibri"/>
              <a:sym typeface="Calibri"/>
            </a:endParaRPr>
          </a:p>
        </p:txBody>
      </p:sp>
      <p:sp>
        <p:nvSpPr>
          <p:cNvPr id="649" name="Google Shape;649;p13"/>
          <p:cNvSpPr txBox="1"/>
          <p:nvPr/>
        </p:nvSpPr>
        <p:spPr>
          <a:xfrm>
            <a:off x="8975750" y="1714500"/>
            <a:ext cx="2063801" cy="2670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300"/>
              <a:buFont typeface="Montserrat"/>
              <a:buNone/>
            </a:pPr>
            <a:r>
              <a:rPr b="1" lang="en-US" sz="1300">
                <a:solidFill>
                  <a:srgbClr val="1F2937"/>
                </a:solidFill>
                <a:latin typeface="Montserrat"/>
                <a:ea typeface="Montserrat"/>
                <a:cs typeface="Montserrat"/>
                <a:sym typeface="Montserrat"/>
              </a:rPr>
              <a:t>Escalation Protocol</a:t>
            </a:r>
            <a:endParaRPr sz="1300">
              <a:solidFill>
                <a:schemeClr val="dk1"/>
              </a:solidFill>
              <a:latin typeface="Calibri"/>
              <a:ea typeface="Calibri"/>
              <a:cs typeface="Calibri"/>
              <a:sym typeface="Calibri"/>
            </a:endParaRPr>
          </a:p>
        </p:txBody>
      </p:sp>
      <p:sp>
        <p:nvSpPr>
          <p:cNvPr id="650" name="Google Shape;650;p13"/>
          <p:cNvSpPr/>
          <p:nvPr/>
        </p:nvSpPr>
        <p:spPr>
          <a:xfrm>
            <a:off x="8137246" y="2229307"/>
            <a:ext cx="3438144" cy="4009644"/>
          </a:xfrm>
          <a:prstGeom prst="roundRect">
            <a:avLst>
              <a:gd fmla="val 884" name="adj"/>
            </a:avLst>
          </a:prstGeom>
          <a:solidFill>
            <a:srgbClr val="FAFAFA"/>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1" name="Google Shape;651;p13"/>
          <p:cNvSpPr txBox="1"/>
          <p:nvPr/>
        </p:nvSpPr>
        <p:spPr>
          <a:xfrm>
            <a:off x="8423453" y="2514600"/>
            <a:ext cx="2981858"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200"/>
              <a:buFont typeface="Montserrat"/>
              <a:buNone/>
            </a:pPr>
            <a:r>
              <a:rPr i="1" lang="en-US" sz="1200">
                <a:solidFill>
                  <a:srgbClr val="6B7280"/>
                </a:solidFill>
                <a:latin typeface="Montserrat"/>
                <a:ea typeface="Montserrat"/>
                <a:cs typeface="Montserrat"/>
                <a:sym typeface="Montserrat"/>
              </a:rPr>
              <a:t>If SLAs are missed, we trigger:</a:t>
            </a:r>
            <a:endParaRPr sz="1200">
              <a:solidFill>
                <a:schemeClr val="dk1"/>
              </a:solidFill>
              <a:latin typeface="Calibri"/>
              <a:ea typeface="Calibri"/>
              <a:cs typeface="Calibri"/>
              <a:sym typeface="Calibri"/>
            </a:endParaRPr>
          </a:p>
        </p:txBody>
      </p:sp>
      <p:pic>
        <p:nvPicPr>
          <p:cNvPr descr="preencoded.png" id="652" name="Google Shape;652;p13"/>
          <p:cNvPicPr preferRelativeResize="0"/>
          <p:nvPr/>
        </p:nvPicPr>
        <p:blipFill rotWithShape="1">
          <a:blip r:embed="rId10">
            <a:alphaModFix/>
          </a:blip>
          <a:srcRect b="0" l="0" r="0" t="0"/>
          <a:stretch/>
        </p:blipFill>
        <p:spPr>
          <a:xfrm>
            <a:off x="905256" y="2553005"/>
            <a:ext cx="133502" cy="133502"/>
          </a:xfrm>
          <a:prstGeom prst="rect">
            <a:avLst/>
          </a:prstGeom>
          <a:noFill/>
          <a:ln>
            <a:noFill/>
          </a:ln>
        </p:spPr>
      </p:pic>
      <p:sp>
        <p:nvSpPr>
          <p:cNvPr id="653" name="Google Shape;653;p13"/>
          <p:cNvSpPr txBox="1"/>
          <p:nvPr/>
        </p:nvSpPr>
        <p:spPr>
          <a:xfrm>
            <a:off x="1181405" y="2514600"/>
            <a:ext cx="2477110"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Strategic roadmap updates</a:t>
            </a:r>
            <a:endParaRPr sz="1000">
              <a:solidFill>
                <a:schemeClr val="dk1"/>
              </a:solidFill>
              <a:latin typeface="Calibri"/>
              <a:ea typeface="Calibri"/>
              <a:cs typeface="Calibri"/>
              <a:sym typeface="Calibri"/>
            </a:endParaRPr>
          </a:p>
        </p:txBody>
      </p:sp>
      <p:sp>
        <p:nvSpPr>
          <p:cNvPr id="654" name="Google Shape;654;p13"/>
          <p:cNvSpPr txBox="1"/>
          <p:nvPr/>
        </p:nvSpPr>
        <p:spPr>
          <a:xfrm>
            <a:off x="1181405" y="2743200"/>
            <a:ext cx="2833726"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Refined strategy based on data</a:t>
            </a:r>
            <a:endParaRPr sz="1200">
              <a:solidFill>
                <a:schemeClr val="dk1"/>
              </a:solidFill>
              <a:latin typeface="Calibri"/>
              <a:ea typeface="Calibri"/>
              <a:cs typeface="Calibri"/>
              <a:sym typeface="Calibri"/>
            </a:endParaRPr>
          </a:p>
        </p:txBody>
      </p:sp>
      <p:pic>
        <p:nvPicPr>
          <p:cNvPr descr="preencoded.png" id="655" name="Google Shape;655;p13"/>
          <p:cNvPicPr preferRelativeResize="0"/>
          <p:nvPr/>
        </p:nvPicPr>
        <p:blipFill rotWithShape="1">
          <a:blip r:embed="rId10">
            <a:alphaModFix/>
          </a:blip>
          <a:srcRect b="0" l="0" r="0" t="0"/>
          <a:stretch/>
        </p:blipFill>
        <p:spPr>
          <a:xfrm>
            <a:off x="905256" y="3200400"/>
            <a:ext cx="133502" cy="133502"/>
          </a:xfrm>
          <a:prstGeom prst="rect">
            <a:avLst/>
          </a:prstGeom>
          <a:noFill/>
          <a:ln>
            <a:noFill/>
          </a:ln>
        </p:spPr>
      </p:pic>
      <p:sp>
        <p:nvSpPr>
          <p:cNvPr id="656" name="Google Shape;656;p13"/>
          <p:cNvSpPr txBox="1"/>
          <p:nvPr/>
        </p:nvSpPr>
        <p:spPr>
          <a:xfrm>
            <a:off x="1181405" y="3161995"/>
            <a:ext cx="2574036"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Performance reporting dashboard</a:t>
            </a:r>
            <a:endParaRPr sz="1000">
              <a:solidFill>
                <a:schemeClr val="dk1"/>
              </a:solidFill>
              <a:latin typeface="Calibri"/>
              <a:ea typeface="Calibri"/>
              <a:cs typeface="Calibri"/>
              <a:sym typeface="Calibri"/>
            </a:endParaRPr>
          </a:p>
        </p:txBody>
      </p:sp>
      <p:sp>
        <p:nvSpPr>
          <p:cNvPr id="657" name="Google Shape;657;p13"/>
          <p:cNvSpPr txBox="1"/>
          <p:nvPr/>
        </p:nvSpPr>
        <p:spPr>
          <a:xfrm>
            <a:off x="1181405" y="3390595"/>
            <a:ext cx="2427732"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Live data transparency</a:t>
            </a:r>
            <a:endParaRPr sz="1200">
              <a:solidFill>
                <a:schemeClr val="dk1"/>
              </a:solidFill>
              <a:latin typeface="Calibri"/>
              <a:ea typeface="Calibri"/>
              <a:cs typeface="Calibri"/>
              <a:sym typeface="Calibri"/>
            </a:endParaRPr>
          </a:p>
        </p:txBody>
      </p:sp>
      <p:pic>
        <p:nvPicPr>
          <p:cNvPr descr="preencoded.png" id="658" name="Google Shape;658;p13"/>
          <p:cNvPicPr preferRelativeResize="0"/>
          <p:nvPr/>
        </p:nvPicPr>
        <p:blipFill rotWithShape="1">
          <a:blip r:embed="rId10">
            <a:alphaModFix/>
          </a:blip>
          <a:srcRect b="0" l="0" r="0" t="0"/>
          <a:stretch/>
        </p:blipFill>
        <p:spPr>
          <a:xfrm>
            <a:off x="905256" y="3847795"/>
            <a:ext cx="133502" cy="133502"/>
          </a:xfrm>
          <a:prstGeom prst="rect">
            <a:avLst/>
          </a:prstGeom>
          <a:noFill/>
          <a:ln>
            <a:noFill/>
          </a:ln>
        </p:spPr>
      </p:pic>
      <p:sp>
        <p:nvSpPr>
          <p:cNvPr id="659" name="Google Shape;659;p13"/>
          <p:cNvSpPr txBox="1"/>
          <p:nvPr/>
        </p:nvSpPr>
        <p:spPr>
          <a:xfrm>
            <a:off x="1181405" y="3810305"/>
            <a:ext cx="2157070"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Growth experiments (min 2)</a:t>
            </a:r>
            <a:endParaRPr sz="1000">
              <a:solidFill>
                <a:schemeClr val="dk1"/>
              </a:solidFill>
              <a:latin typeface="Calibri"/>
              <a:ea typeface="Calibri"/>
              <a:cs typeface="Calibri"/>
              <a:sym typeface="Calibri"/>
            </a:endParaRPr>
          </a:p>
        </p:txBody>
      </p:sp>
      <p:sp>
        <p:nvSpPr>
          <p:cNvPr id="660" name="Google Shape;660;p13"/>
          <p:cNvSpPr txBox="1"/>
          <p:nvPr/>
        </p:nvSpPr>
        <p:spPr>
          <a:xfrm>
            <a:off x="1181405" y="4038905"/>
            <a:ext cx="1997050"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CRO &amp; channel testing</a:t>
            </a:r>
            <a:endParaRPr sz="1200">
              <a:solidFill>
                <a:schemeClr val="dk1"/>
              </a:solidFill>
              <a:latin typeface="Calibri"/>
              <a:ea typeface="Calibri"/>
              <a:cs typeface="Calibri"/>
              <a:sym typeface="Calibri"/>
            </a:endParaRPr>
          </a:p>
        </p:txBody>
      </p:sp>
      <p:pic>
        <p:nvPicPr>
          <p:cNvPr descr="preencoded.png" id="661" name="Google Shape;661;p13"/>
          <p:cNvPicPr preferRelativeResize="0"/>
          <p:nvPr/>
        </p:nvPicPr>
        <p:blipFill rotWithShape="1">
          <a:blip r:embed="rId10">
            <a:alphaModFix/>
          </a:blip>
          <a:srcRect b="0" l="0" r="0" t="0"/>
          <a:stretch/>
        </p:blipFill>
        <p:spPr>
          <a:xfrm>
            <a:off x="905256" y="4496105"/>
            <a:ext cx="133502" cy="133502"/>
          </a:xfrm>
          <a:prstGeom prst="rect">
            <a:avLst/>
          </a:prstGeom>
          <a:noFill/>
          <a:ln>
            <a:noFill/>
          </a:ln>
        </p:spPr>
      </p:pic>
      <p:sp>
        <p:nvSpPr>
          <p:cNvPr id="662" name="Google Shape;662;p13"/>
          <p:cNvSpPr txBox="1"/>
          <p:nvPr/>
        </p:nvSpPr>
        <p:spPr>
          <a:xfrm>
            <a:off x="1181405" y="4457700"/>
            <a:ext cx="1870862"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Agent performance audit</a:t>
            </a:r>
            <a:endParaRPr sz="1000">
              <a:solidFill>
                <a:schemeClr val="dk1"/>
              </a:solidFill>
              <a:latin typeface="Calibri"/>
              <a:ea typeface="Calibri"/>
              <a:cs typeface="Calibri"/>
              <a:sym typeface="Calibri"/>
            </a:endParaRPr>
          </a:p>
        </p:txBody>
      </p:sp>
      <p:pic>
        <p:nvPicPr>
          <p:cNvPr descr="preencoded.png" id="663" name="Google Shape;663;p13"/>
          <p:cNvPicPr preferRelativeResize="0"/>
          <p:nvPr/>
        </p:nvPicPr>
        <p:blipFill rotWithShape="1">
          <a:blip r:embed="rId10">
            <a:alphaModFix/>
          </a:blip>
          <a:srcRect b="0" l="0" r="0" t="0"/>
          <a:stretch/>
        </p:blipFill>
        <p:spPr>
          <a:xfrm>
            <a:off x="905256" y="4876495"/>
            <a:ext cx="133502" cy="133502"/>
          </a:xfrm>
          <a:prstGeom prst="rect">
            <a:avLst/>
          </a:prstGeom>
          <a:noFill/>
          <a:ln>
            <a:noFill/>
          </a:ln>
        </p:spPr>
      </p:pic>
      <p:sp>
        <p:nvSpPr>
          <p:cNvPr id="664" name="Google Shape;664;p13"/>
          <p:cNvSpPr txBox="1"/>
          <p:nvPr/>
        </p:nvSpPr>
        <p:spPr>
          <a:xfrm>
            <a:off x="1181405" y="4839005"/>
            <a:ext cx="2157984"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Team training &amp; enablement</a:t>
            </a:r>
            <a:endParaRPr sz="1000">
              <a:solidFill>
                <a:schemeClr val="dk1"/>
              </a:solidFill>
              <a:latin typeface="Calibri"/>
              <a:ea typeface="Calibri"/>
              <a:cs typeface="Calibri"/>
              <a:sym typeface="Calibri"/>
            </a:endParaRPr>
          </a:p>
        </p:txBody>
      </p:sp>
      <p:pic>
        <p:nvPicPr>
          <p:cNvPr descr="preencoded.png" id="665" name="Google Shape;665;p13"/>
          <p:cNvPicPr preferRelativeResize="0"/>
          <p:nvPr/>
        </p:nvPicPr>
        <p:blipFill rotWithShape="1">
          <a:blip r:embed="rId11">
            <a:alphaModFix/>
          </a:blip>
          <a:srcRect b="-1100" l="0" r="0" t="-1100"/>
          <a:stretch/>
        </p:blipFill>
        <p:spPr>
          <a:xfrm>
            <a:off x="4664354" y="2553005"/>
            <a:ext cx="114300" cy="133502"/>
          </a:xfrm>
          <a:prstGeom prst="rect">
            <a:avLst/>
          </a:prstGeom>
          <a:noFill/>
          <a:ln>
            <a:noFill/>
          </a:ln>
        </p:spPr>
      </p:pic>
      <p:sp>
        <p:nvSpPr>
          <p:cNvPr id="666" name="Google Shape;666;p13"/>
          <p:cNvSpPr txBox="1"/>
          <p:nvPr/>
        </p:nvSpPr>
        <p:spPr>
          <a:xfrm>
            <a:off x="4921301" y="2514600"/>
            <a:ext cx="1114654"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Response Time</a:t>
            </a:r>
            <a:endParaRPr sz="1000">
              <a:solidFill>
                <a:schemeClr val="dk1"/>
              </a:solidFill>
              <a:latin typeface="Calibri"/>
              <a:ea typeface="Calibri"/>
              <a:cs typeface="Calibri"/>
              <a:sym typeface="Calibri"/>
            </a:endParaRPr>
          </a:p>
        </p:txBody>
      </p:sp>
      <p:sp>
        <p:nvSpPr>
          <p:cNvPr id="667" name="Google Shape;667;p13"/>
          <p:cNvSpPr txBox="1"/>
          <p:nvPr/>
        </p:nvSpPr>
        <p:spPr>
          <a:xfrm>
            <a:off x="6788506" y="2514600"/>
            <a:ext cx="856793"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Montserrat"/>
              <a:buNone/>
            </a:pPr>
            <a:r>
              <a:rPr b="1" lang="en-US" sz="1000">
                <a:solidFill>
                  <a:srgbClr val="333333"/>
                </a:solidFill>
                <a:latin typeface="Montserrat"/>
                <a:ea typeface="Montserrat"/>
                <a:cs typeface="Montserrat"/>
                <a:sym typeface="Montserrat"/>
              </a:rPr>
              <a:t>&lt; 24 Hours</a:t>
            </a:r>
            <a:endParaRPr sz="1000">
              <a:solidFill>
                <a:schemeClr val="dk1"/>
              </a:solidFill>
              <a:latin typeface="Calibri"/>
              <a:ea typeface="Calibri"/>
              <a:cs typeface="Calibri"/>
              <a:sym typeface="Calibri"/>
            </a:endParaRPr>
          </a:p>
        </p:txBody>
      </p:sp>
      <p:sp>
        <p:nvSpPr>
          <p:cNvPr id="668" name="Google Shape;668;p13"/>
          <p:cNvSpPr txBox="1"/>
          <p:nvPr/>
        </p:nvSpPr>
        <p:spPr>
          <a:xfrm>
            <a:off x="4921301" y="2743200"/>
            <a:ext cx="2714854"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For non-critical requests</a:t>
            </a:r>
            <a:endParaRPr sz="1200">
              <a:solidFill>
                <a:schemeClr val="dk1"/>
              </a:solidFill>
              <a:latin typeface="Calibri"/>
              <a:ea typeface="Calibri"/>
              <a:cs typeface="Calibri"/>
              <a:sym typeface="Calibri"/>
            </a:endParaRPr>
          </a:p>
        </p:txBody>
      </p:sp>
      <p:pic>
        <p:nvPicPr>
          <p:cNvPr descr="preencoded.png" id="669" name="Google Shape;669;p13"/>
          <p:cNvPicPr preferRelativeResize="0"/>
          <p:nvPr/>
        </p:nvPicPr>
        <p:blipFill rotWithShape="1">
          <a:blip r:embed="rId12">
            <a:alphaModFix/>
          </a:blip>
          <a:srcRect b="0" l="0" r="0" t="0"/>
          <a:stretch/>
        </p:blipFill>
        <p:spPr>
          <a:xfrm>
            <a:off x="4664354" y="3200400"/>
            <a:ext cx="133502" cy="133502"/>
          </a:xfrm>
          <a:prstGeom prst="rect">
            <a:avLst/>
          </a:prstGeom>
          <a:noFill/>
          <a:ln>
            <a:noFill/>
          </a:ln>
        </p:spPr>
      </p:pic>
      <p:sp>
        <p:nvSpPr>
          <p:cNvPr id="670" name="Google Shape;670;p13"/>
          <p:cNvSpPr txBox="1"/>
          <p:nvPr/>
        </p:nvSpPr>
        <p:spPr>
          <a:xfrm>
            <a:off x="4940503" y="3161995"/>
            <a:ext cx="1619402"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Campaign Turnaround</a:t>
            </a:r>
            <a:endParaRPr sz="1000">
              <a:solidFill>
                <a:schemeClr val="dk1"/>
              </a:solidFill>
              <a:latin typeface="Calibri"/>
              <a:ea typeface="Calibri"/>
              <a:cs typeface="Calibri"/>
              <a:sym typeface="Calibri"/>
            </a:endParaRPr>
          </a:p>
        </p:txBody>
      </p:sp>
      <p:sp>
        <p:nvSpPr>
          <p:cNvPr id="671" name="Google Shape;671;p13"/>
          <p:cNvSpPr txBox="1"/>
          <p:nvPr/>
        </p:nvSpPr>
        <p:spPr>
          <a:xfrm>
            <a:off x="7070141" y="3161995"/>
            <a:ext cx="543154"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Montserrat"/>
              <a:buNone/>
            </a:pPr>
            <a:r>
              <a:rPr b="1" lang="en-US" sz="1000">
                <a:solidFill>
                  <a:srgbClr val="333333"/>
                </a:solidFill>
                <a:latin typeface="Montserrat"/>
                <a:ea typeface="Montserrat"/>
                <a:cs typeface="Montserrat"/>
                <a:sym typeface="Montserrat"/>
              </a:rPr>
              <a:t>5 Days</a:t>
            </a:r>
            <a:endParaRPr sz="1000">
              <a:solidFill>
                <a:schemeClr val="dk1"/>
              </a:solidFill>
              <a:latin typeface="Calibri"/>
              <a:ea typeface="Calibri"/>
              <a:cs typeface="Calibri"/>
              <a:sym typeface="Calibri"/>
            </a:endParaRPr>
          </a:p>
        </p:txBody>
      </p:sp>
      <p:pic>
        <p:nvPicPr>
          <p:cNvPr descr="preencoded.png" id="672" name="Google Shape;672;p13"/>
          <p:cNvPicPr preferRelativeResize="0"/>
          <p:nvPr/>
        </p:nvPicPr>
        <p:blipFill rotWithShape="1">
          <a:blip r:embed="rId13">
            <a:alphaModFix/>
          </a:blip>
          <a:srcRect b="0" l="0" r="0" t="0"/>
          <a:stretch/>
        </p:blipFill>
        <p:spPr>
          <a:xfrm>
            <a:off x="4664354" y="3581705"/>
            <a:ext cx="133502" cy="133502"/>
          </a:xfrm>
          <a:prstGeom prst="rect">
            <a:avLst/>
          </a:prstGeom>
          <a:noFill/>
          <a:ln>
            <a:noFill/>
          </a:ln>
        </p:spPr>
      </p:pic>
      <p:sp>
        <p:nvSpPr>
          <p:cNvPr id="673" name="Google Shape;673;p13"/>
          <p:cNvSpPr txBox="1"/>
          <p:nvPr/>
        </p:nvSpPr>
        <p:spPr>
          <a:xfrm>
            <a:off x="4940503" y="3543300"/>
            <a:ext cx="1495044"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Bug Fix Turnaround</a:t>
            </a:r>
            <a:endParaRPr sz="1000">
              <a:solidFill>
                <a:schemeClr val="dk1"/>
              </a:solidFill>
              <a:latin typeface="Calibri"/>
              <a:ea typeface="Calibri"/>
              <a:cs typeface="Calibri"/>
              <a:sym typeface="Calibri"/>
            </a:endParaRPr>
          </a:p>
        </p:txBody>
      </p:sp>
      <p:sp>
        <p:nvSpPr>
          <p:cNvPr id="674" name="Google Shape;674;p13"/>
          <p:cNvSpPr txBox="1"/>
          <p:nvPr/>
        </p:nvSpPr>
        <p:spPr>
          <a:xfrm>
            <a:off x="6893662" y="3543300"/>
            <a:ext cx="715061"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Montserrat"/>
              <a:buNone/>
            </a:pPr>
            <a:r>
              <a:rPr b="1" lang="en-US" sz="1000">
                <a:solidFill>
                  <a:srgbClr val="333333"/>
                </a:solidFill>
                <a:latin typeface="Montserrat"/>
                <a:ea typeface="Montserrat"/>
                <a:cs typeface="Montserrat"/>
                <a:sym typeface="Montserrat"/>
              </a:rPr>
              <a:t>48 Hours</a:t>
            </a:r>
            <a:endParaRPr sz="1000">
              <a:solidFill>
                <a:schemeClr val="dk1"/>
              </a:solidFill>
              <a:latin typeface="Calibri"/>
              <a:ea typeface="Calibri"/>
              <a:cs typeface="Calibri"/>
              <a:sym typeface="Calibri"/>
            </a:endParaRPr>
          </a:p>
        </p:txBody>
      </p:sp>
      <p:pic>
        <p:nvPicPr>
          <p:cNvPr descr="preencoded.png" id="675" name="Google Shape;675;p13"/>
          <p:cNvPicPr preferRelativeResize="0"/>
          <p:nvPr/>
        </p:nvPicPr>
        <p:blipFill rotWithShape="1">
          <a:blip r:embed="rId14">
            <a:alphaModFix/>
          </a:blip>
          <a:srcRect b="0" l="0" r="0" t="0"/>
          <a:stretch/>
        </p:blipFill>
        <p:spPr>
          <a:xfrm>
            <a:off x="4664354" y="3962095"/>
            <a:ext cx="133502" cy="133502"/>
          </a:xfrm>
          <a:prstGeom prst="rect">
            <a:avLst/>
          </a:prstGeom>
          <a:noFill/>
          <a:ln>
            <a:noFill/>
          </a:ln>
        </p:spPr>
      </p:pic>
      <p:sp>
        <p:nvSpPr>
          <p:cNvPr id="676" name="Google Shape;676;p13"/>
          <p:cNvSpPr txBox="1"/>
          <p:nvPr/>
        </p:nvSpPr>
        <p:spPr>
          <a:xfrm>
            <a:off x="4940503" y="3924605"/>
            <a:ext cx="1494130"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Reporting Accuracy</a:t>
            </a:r>
            <a:endParaRPr sz="1000">
              <a:solidFill>
                <a:schemeClr val="dk1"/>
              </a:solidFill>
              <a:latin typeface="Calibri"/>
              <a:ea typeface="Calibri"/>
              <a:cs typeface="Calibri"/>
              <a:sym typeface="Calibri"/>
            </a:endParaRPr>
          </a:p>
        </p:txBody>
      </p:sp>
      <p:sp>
        <p:nvSpPr>
          <p:cNvPr id="677" name="Google Shape;677;p13"/>
          <p:cNvSpPr txBox="1"/>
          <p:nvPr/>
        </p:nvSpPr>
        <p:spPr>
          <a:xfrm>
            <a:off x="7158838" y="3924605"/>
            <a:ext cx="448056"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Montserrat"/>
              <a:buNone/>
            </a:pPr>
            <a:r>
              <a:rPr b="1" lang="en-US" sz="1000">
                <a:solidFill>
                  <a:srgbClr val="333333"/>
                </a:solidFill>
                <a:latin typeface="Montserrat"/>
                <a:ea typeface="Montserrat"/>
                <a:cs typeface="Montserrat"/>
                <a:sym typeface="Montserrat"/>
              </a:rPr>
              <a:t>99%+</a:t>
            </a:r>
            <a:endParaRPr sz="1000">
              <a:solidFill>
                <a:schemeClr val="dk1"/>
              </a:solidFill>
              <a:latin typeface="Calibri"/>
              <a:ea typeface="Calibri"/>
              <a:cs typeface="Calibri"/>
              <a:sym typeface="Calibri"/>
            </a:endParaRPr>
          </a:p>
        </p:txBody>
      </p:sp>
      <p:pic>
        <p:nvPicPr>
          <p:cNvPr descr="preencoded.png" id="678" name="Google Shape;678;p13"/>
          <p:cNvPicPr preferRelativeResize="0"/>
          <p:nvPr/>
        </p:nvPicPr>
        <p:blipFill rotWithShape="1">
          <a:blip r:embed="rId15">
            <a:alphaModFix/>
          </a:blip>
          <a:srcRect b="0" l="0" r="0" t="0"/>
          <a:stretch/>
        </p:blipFill>
        <p:spPr>
          <a:xfrm>
            <a:off x="4664354" y="4343400"/>
            <a:ext cx="133502" cy="133502"/>
          </a:xfrm>
          <a:prstGeom prst="rect">
            <a:avLst/>
          </a:prstGeom>
          <a:noFill/>
          <a:ln>
            <a:noFill/>
          </a:ln>
        </p:spPr>
      </p:pic>
      <p:sp>
        <p:nvSpPr>
          <p:cNvPr id="679" name="Google Shape;679;p13"/>
          <p:cNvSpPr txBox="1"/>
          <p:nvPr/>
        </p:nvSpPr>
        <p:spPr>
          <a:xfrm>
            <a:off x="4940503" y="4304995"/>
            <a:ext cx="1124712"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74151"/>
              </a:buClr>
              <a:buSzPts val="1000"/>
              <a:buFont typeface="Montserrat"/>
              <a:buNone/>
            </a:pPr>
            <a:r>
              <a:rPr lang="en-US" sz="1000">
                <a:solidFill>
                  <a:srgbClr val="374151"/>
                </a:solidFill>
                <a:latin typeface="Montserrat"/>
                <a:ea typeface="Montserrat"/>
                <a:cs typeface="Montserrat"/>
                <a:sym typeface="Montserrat"/>
              </a:rPr>
              <a:t>System Uptime</a:t>
            </a:r>
            <a:endParaRPr sz="1000">
              <a:solidFill>
                <a:schemeClr val="dk1"/>
              </a:solidFill>
              <a:latin typeface="Calibri"/>
              <a:ea typeface="Calibri"/>
              <a:cs typeface="Calibri"/>
              <a:sym typeface="Calibri"/>
            </a:endParaRPr>
          </a:p>
        </p:txBody>
      </p:sp>
      <p:sp>
        <p:nvSpPr>
          <p:cNvPr id="680" name="Google Shape;680;p13"/>
          <p:cNvSpPr txBox="1"/>
          <p:nvPr/>
        </p:nvSpPr>
        <p:spPr>
          <a:xfrm>
            <a:off x="7129577" y="4304995"/>
            <a:ext cx="476402"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000"/>
              <a:buFont typeface="Montserrat"/>
              <a:buNone/>
            </a:pPr>
            <a:r>
              <a:rPr b="1" lang="en-US" sz="1000">
                <a:solidFill>
                  <a:srgbClr val="333333"/>
                </a:solidFill>
                <a:latin typeface="Montserrat"/>
                <a:ea typeface="Montserrat"/>
                <a:cs typeface="Montserrat"/>
                <a:sym typeface="Montserrat"/>
              </a:rPr>
              <a:t>99.5%</a:t>
            </a:r>
            <a:endParaRPr sz="1000">
              <a:solidFill>
                <a:schemeClr val="dk1"/>
              </a:solidFill>
              <a:latin typeface="Calibri"/>
              <a:ea typeface="Calibri"/>
              <a:cs typeface="Calibri"/>
              <a:sym typeface="Calibri"/>
            </a:endParaRPr>
          </a:p>
        </p:txBody>
      </p:sp>
      <p:pic>
        <p:nvPicPr>
          <p:cNvPr descr="preencoded.png" id="681" name="Google Shape;681;p13"/>
          <p:cNvPicPr preferRelativeResize="0"/>
          <p:nvPr/>
        </p:nvPicPr>
        <p:blipFill rotWithShape="1">
          <a:blip r:embed="rId16">
            <a:alphaModFix/>
          </a:blip>
          <a:srcRect b="0" l="0" r="0" t="0"/>
          <a:stretch/>
        </p:blipFill>
        <p:spPr>
          <a:xfrm>
            <a:off x="8423453" y="2895905"/>
            <a:ext cx="304495" cy="304495"/>
          </a:xfrm>
          <a:prstGeom prst="rect">
            <a:avLst/>
          </a:prstGeom>
          <a:noFill/>
          <a:ln>
            <a:noFill/>
          </a:ln>
        </p:spPr>
      </p:pic>
      <p:sp>
        <p:nvSpPr>
          <p:cNvPr id="682" name="Google Shape;682;p13"/>
          <p:cNvSpPr/>
          <p:nvPr/>
        </p:nvSpPr>
        <p:spPr>
          <a:xfrm>
            <a:off x="8423453" y="2895905"/>
            <a:ext cx="305410" cy="305410"/>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F87171"/>
              </a:buClr>
              <a:buSzPts val="900"/>
              <a:buFont typeface="Montserrat"/>
              <a:buNone/>
            </a:pPr>
            <a:r>
              <a:rPr b="1" lang="en-US" sz="900">
                <a:solidFill>
                  <a:srgbClr val="F87171"/>
                </a:solidFill>
                <a:latin typeface="Montserrat"/>
                <a:ea typeface="Montserrat"/>
                <a:cs typeface="Montserrat"/>
                <a:sym typeface="Montserrat"/>
              </a:rPr>
              <a:t>D1</a:t>
            </a:r>
            <a:endParaRPr sz="900">
              <a:solidFill>
                <a:schemeClr val="dk1"/>
              </a:solidFill>
              <a:latin typeface="Calibri"/>
              <a:ea typeface="Calibri"/>
              <a:cs typeface="Calibri"/>
              <a:sym typeface="Calibri"/>
            </a:endParaRPr>
          </a:p>
        </p:txBody>
      </p:sp>
      <p:sp>
        <p:nvSpPr>
          <p:cNvPr id="683" name="Google Shape;683;p13"/>
          <p:cNvSpPr txBox="1"/>
          <p:nvPr/>
        </p:nvSpPr>
        <p:spPr>
          <a:xfrm>
            <a:off x="8842248" y="2895905"/>
            <a:ext cx="2546604"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Notification &amp; Analysis</a:t>
            </a:r>
            <a:endParaRPr sz="1000">
              <a:solidFill>
                <a:schemeClr val="dk1"/>
              </a:solidFill>
              <a:latin typeface="Calibri"/>
              <a:ea typeface="Calibri"/>
              <a:cs typeface="Calibri"/>
              <a:sym typeface="Calibri"/>
            </a:endParaRPr>
          </a:p>
        </p:txBody>
      </p:sp>
      <p:sp>
        <p:nvSpPr>
          <p:cNvPr id="684" name="Google Shape;684;p13"/>
          <p:cNvSpPr txBox="1"/>
          <p:nvPr/>
        </p:nvSpPr>
        <p:spPr>
          <a:xfrm>
            <a:off x="8842248" y="3086100"/>
            <a:ext cx="2524658"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B7280"/>
              </a:buClr>
              <a:buSzPts val="1200"/>
              <a:buFont typeface="Montserrat"/>
              <a:buNone/>
            </a:pPr>
            <a:r>
              <a:rPr lang="en-US" sz="1200">
                <a:solidFill>
                  <a:srgbClr val="6B7280"/>
                </a:solidFill>
                <a:latin typeface="Montserrat"/>
                <a:ea typeface="Montserrat"/>
                <a:cs typeface="Montserrat"/>
                <a:sym typeface="Montserrat"/>
              </a:rPr>
              <a:t>Immediate root cause identification</a:t>
            </a:r>
            <a:endParaRPr sz="1200">
              <a:solidFill>
                <a:schemeClr val="dk1"/>
              </a:solidFill>
              <a:latin typeface="Calibri"/>
              <a:ea typeface="Calibri"/>
              <a:cs typeface="Calibri"/>
              <a:sym typeface="Calibri"/>
            </a:endParaRPr>
          </a:p>
        </p:txBody>
      </p:sp>
      <p:pic>
        <p:nvPicPr>
          <p:cNvPr descr="preencoded.png" id="685" name="Google Shape;685;p13"/>
          <p:cNvPicPr preferRelativeResize="0"/>
          <p:nvPr/>
        </p:nvPicPr>
        <p:blipFill rotWithShape="1">
          <a:blip r:embed="rId16">
            <a:alphaModFix/>
          </a:blip>
          <a:srcRect b="0" l="0" r="0" t="0"/>
          <a:stretch/>
        </p:blipFill>
        <p:spPr>
          <a:xfrm>
            <a:off x="8423453" y="3733495"/>
            <a:ext cx="304495" cy="304495"/>
          </a:xfrm>
          <a:prstGeom prst="rect">
            <a:avLst/>
          </a:prstGeom>
          <a:noFill/>
          <a:ln>
            <a:noFill/>
          </a:ln>
        </p:spPr>
      </p:pic>
      <p:sp>
        <p:nvSpPr>
          <p:cNvPr id="686" name="Google Shape;686;p13"/>
          <p:cNvSpPr/>
          <p:nvPr/>
        </p:nvSpPr>
        <p:spPr>
          <a:xfrm>
            <a:off x="8423453" y="3733495"/>
            <a:ext cx="305410" cy="305410"/>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F87171"/>
              </a:buClr>
              <a:buSzPts val="900"/>
              <a:buFont typeface="Montserrat"/>
              <a:buNone/>
            </a:pPr>
            <a:r>
              <a:rPr b="1" lang="en-US" sz="900">
                <a:solidFill>
                  <a:srgbClr val="F87171"/>
                </a:solidFill>
                <a:latin typeface="Montserrat"/>
                <a:ea typeface="Montserrat"/>
                <a:cs typeface="Montserrat"/>
                <a:sym typeface="Montserrat"/>
              </a:rPr>
              <a:t>D3</a:t>
            </a:r>
            <a:endParaRPr sz="900">
              <a:solidFill>
                <a:schemeClr val="dk1"/>
              </a:solidFill>
              <a:latin typeface="Calibri"/>
              <a:ea typeface="Calibri"/>
              <a:cs typeface="Calibri"/>
              <a:sym typeface="Calibri"/>
            </a:endParaRPr>
          </a:p>
        </p:txBody>
      </p:sp>
      <p:sp>
        <p:nvSpPr>
          <p:cNvPr id="687" name="Google Shape;687;p13"/>
          <p:cNvSpPr txBox="1"/>
          <p:nvPr/>
        </p:nvSpPr>
        <p:spPr>
          <a:xfrm>
            <a:off x="8842248" y="3733495"/>
            <a:ext cx="2278685"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Executive Briefing</a:t>
            </a:r>
            <a:endParaRPr sz="1000">
              <a:solidFill>
                <a:schemeClr val="dk1"/>
              </a:solidFill>
              <a:latin typeface="Calibri"/>
              <a:ea typeface="Calibri"/>
              <a:cs typeface="Calibri"/>
              <a:sym typeface="Calibri"/>
            </a:endParaRPr>
          </a:p>
        </p:txBody>
      </p:sp>
      <p:sp>
        <p:nvSpPr>
          <p:cNvPr id="688" name="Google Shape;688;p13"/>
          <p:cNvSpPr txBox="1"/>
          <p:nvPr/>
        </p:nvSpPr>
        <p:spPr>
          <a:xfrm>
            <a:off x="8842248" y="3924605"/>
            <a:ext cx="2465222"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1200"/>
              <a:buFont typeface="Montserrat"/>
              <a:buNone/>
            </a:pPr>
            <a:r>
              <a:rPr lang="en-US" sz="1200">
                <a:solidFill>
                  <a:srgbClr val="6B7280"/>
                </a:solidFill>
                <a:latin typeface="Montserrat"/>
                <a:ea typeface="Montserrat"/>
                <a:cs typeface="Montserrat"/>
                <a:sym typeface="Montserrat"/>
              </a:rPr>
              <a:t>Remediation plan presented</a:t>
            </a:r>
            <a:endParaRPr sz="1200">
              <a:solidFill>
                <a:schemeClr val="dk1"/>
              </a:solidFill>
              <a:latin typeface="Calibri"/>
              <a:ea typeface="Calibri"/>
              <a:cs typeface="Calibri"/>
              <a:sym typeface="Calibri"/>
            </a:endParaRPr>
          </a:p>
        </p:txBody>
      </p:sp>
      <p:pic>
        <p:nvPicPr>
          <p:cNvPr descr="preencoded.png" id="689" name="Google Shape;689;p13"/>
          <p:cNvPicPr preferRelativeResize="0"/>
          <p:nvPr/>
        </p:nvPicPr>
        <p:blipFill rotWithShape="1">
          <a:blip r:embed="rId16">
            <a:alphaModFix/>
          </a:blip>
          <a:srcRect b="0" l="0" r="0" t="0"/>
          <a:stretch/>
        </p:blipFill>
        <p:spPr>
          <a:xfrm>
            <a:off x="8423453" y="4343400"/>
            <a:ext cx="304495" cy="304495"/>
          </a:xfrm>
          <a:prstGeom prst="rect">
            <a:avLst/>
          </a:prstGeom>
          <a:noFill/>
          <a:ln>
            <a:noFill/>
          </a:ln>
        </p:spPr>
      </p:pic>
      <p:sp>
        <p:nvSpPr>
          <p:cNvPr id="690" name="Google Shape;690;p13"/>
          <p:cNvSpPr/>
          <p:nvPr/>
        </p:nvSpPr>
        <p:spPr>
          <a:xfrm>
            <a:off x="8423453" y="4343400"/>
            <a:ext cx="305410" cy="305410"/>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F87171"/>
              </a:buClr>
              <a:buSzPts val="900"/>
              <a:buFont typeface="Montserrat"/>
              <a:buNone/>
            </a:pPr>
            <a:r>
              <a:rPr b="1" lang="en-US" sz="900">
                <a:solidFill>
                  <a:srgbClr val="F87171"/>
                </a:solidFill>
                <a:latin typeface="Montserrat"/>
                <a:ea typeface="Montserrat"/>
                <a:cs typeface="Montserrat"/>
                <a:sym typeface="Montserrat"/>
              </a:rPr>
              <a:t>W1</a:t>
            </a:r>
            <a:endParaRPr sz="900">
              <a:solidFill>
                <a:schemeClr val="dk1"/>
              </a:solidFill>
              <a:latin typeface="Calibri"/>
              <a:ea typeface="Calibri"/>
              <a:cs typeface="Calibri"/>
              <a:sym typeface="Calibri"/>
            </a:endParaRPr>
          </a:p>
        </p:txBody>
      </p:sp>
      <p:sp>
        <p:nvSpPr>
          <p:cNvPr id="691" name="Google Shape;691;p13"/>
          <p:cNvSpPr txBox="1"/>
          <p:nvPr/>
        </p:nvSpPr>
        <p:spPr>
          <a:xfrm>
            <a:off x="8842248" y="4343400"/>
            <a:ext cx="2546604"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Make-good Plan</a:t>
            </a:r>
            <a:endParaRPr sz="1000">
              <a:solidFill>
                <a:schemeClr val="dk1"/>
              </a:solidFill>
              <a:latin typeface="Calibri"/>
              <a:ea typeface="Calibri"/>
              <a:cs typeface="Calibri"/>
              <a:sym typeface="Calibri"/>
            </a:endParaRPr>
          </a:p>
        </p:txBody>
      </p:sp>
      <p:sp>
        <p:nvSpPr>
          <p:cNvPr id="692" name="Google Shape;692;p13"/>
          <p:cNvSpPr txBox="1"/>
          <p:nvPr/>
        </p:nvSpPr>
        <p:spPr>
          <a:xfrm>
            <a:off x="8842248" y="4533595"/>
            <a:ext cx="2524658"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B7280"/>
              </a:buClr>
              <a:buSzPts val="1200"/>
              <a:buFont typeface="Montserrat"/>
              <a:buNone/>
            </a:pPr>
            <a:r>
              <a:rPr lang="en-US" sz="1200">
                <a:solidFill>
                  <a:srgbClr val="6B7280"/>
                </a:solidFill>
                <a:latin typeface="Montserrat"/>
                <a:ea typeface="Montserrat"/>
                <a:cs typeface="Montserrat"/>
                <a:sym typeface="Montserrat"/>
              </a:rPr>
              <a:t>Service credit or extended service</a:t>
            </a:r>
            <a:endParaRPr sz="1200">
              <a:solidFill>
                <a:schemeClr val="dk1"/>
              </a:solidFill>
              <a:latin typeface="Calibri"/>
              <a:ea typeface="Calibri"/>
              <a:cs typeface="Calibri"/>
              <a:sym typeface="Calibri"/>
            </a:endParaRPr>
          </a:p>
        </p:txBody>
      </p:sp>
      <p:pic>
        <p:nvPicPr>
          <p:cNvPr descr="preencoded.png" id="693" name="Google Shape;693;p13"/>
          <p:cNvPicPr preferRelativeResize="0"/>
          <p:nvPr/>
        </p:nvPicPr>
        <p:blipFill rotWithShape="1">
          <a:blip r:embed="rId16">
            <a:alphaModFix/>
          </a:blip>
          <a:srcRect b="0" l="0" r="0" t="0"/>
          <a:stretch/>
        </p:blipFill>
        <p:spPr>
          <a:xfrm>
            <a:off x="8423453" y="5181905"/>
            <a:ext cx="304495" cy="304495"/>
          </a:xfrm>
          <a:prstGeom prst="rect">
            <a:avLst/>
          </a:prstGeom>
          <a:noFill/>
          <a:ln>
            <a:noFill/>
          </a:ln>
        </p:spPr>
      </p:pic>
      <p:sp>
        <p:nvSpPr>
          <p:cNvPr id="694" name="Google Shape;694;p13"/>
          <p:cNvSpPr/>
          <p:nvPr/>
        </p:nvSpPr>
        <p:spPr>
          <a:xfrm>
            <a:off x="8423453" y="5181905"/>
            <a:ext cx="305410" cy="305410"/>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F87171"/>
              </a:buClr>
              <a:buSzPts val="900"/>
              <a:buFont typeface="Montserrat"/>
              <a:buNone/>
            </a:pPr>
            <a:r>
              <a:rPr b="1" lang="en-US" sz="900">
                <a:solidFill>
                  <a:srgbClr val="F87171"/>
                </a:solidFill>
                <a:latin typeface="Montserrat"/>
                <a:ea typeface="Montserrat"/>
                <a:cs typeface="Montserrat"/>
                <a:sym typeface="Montserrat"/>
              </a:rPr>
              <a:t>M1</a:t>
            </a:r>
            <a:endParaRPr sz="900">
              <a:solidFill>
                <a:schemeClr val="dk1"/>
              </a:solidFill>
              <a:latin typeface="Calibri"/>
              <a:ea typeface="Calibri"/>
              <a:cs typeface="Calibri"/>
              <a:sym typeface="Calibri"/>
            </a:endParaRPr>
          </a:p>
        </p:txBody>
      </p:sp>
      <p:sp>
        <p:nvSpPr>
          <p:cNvPr id="695" name="Google Shape;695;p13"/>
          <p:cNvSpPr txBox="1"/>
          <p:nvPr/>
        </p:nvSpPr>
        <p:spPr>
          <a:xfrm>
            <a:off x="8842248" y="5181905"/>
            <a:ext cx="2546604"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Post-Mortem Review</a:t>
            </a:r>
            <a:endParaRPr sz="1000">
              <a:solidFill>
                <a:schemeClr val="dk1"/>
              </a:solidFill>
              <a:latin typeface="Calibri"/>
              <a:ea typeface="Calibri"/>
              <a:cs typeface="Calibri"/>
              <a:sym typeface="Calibri"/>
            </a:endParaRPr>
          </a:p>
        </p:txBody>
      </p:sp>
      <p:sp>
        <p:nvSpPr>
          <p:cNvPr id="696" name="Google Shape;696;p13"/>
          <p:cNvSpPr txBox="1"/>
          <p:nvPr/>
        </p:nvSpPr>
        <p:spPr>
          <a:xfrm>
            <a:off x="8842248" y="5372100"/>
            <a:ext cx="2524658"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B7280"/>
              </a:buClr>
              <a:buSzPts val="1200"/>
              <a:buFont typeface="Montserrat"/>
              <a:buNone/>
            </a:pPr>
            <a:r>
              <a:rPr lang="en-US" sz="1200">
                <a:solidFill>
                  <a:srgbClr val="6B7280"/>
                </a:solidFill>
                <a:latin typeface="Montserrat"/>
                <a:ea typeface="Montserrat"/>
                <a:cs typeface="Montserrat"/>
                <a:sym typeface="Montserrat"/>
              </a:rPr>
              <a:t>Prevention measures implemented</a:t>
            </a:r>
            <a:endParaRPr sz="1200">
              <a:solidFill>
                <a:schemeClr val="dk1"/>
              </a:solidFill>
              <a:latin typeface="Calibri"/>
              <a:ea typeface="Calibri"/>
              <a:cs typeface="Calibri"/>
              <a:sym typeface="Calibri"/>
            </a:endParaRPr>
          </a:p>
        </p:txBody>
      </p:sp>
      <p:sp>
        <p:nvSpPr>
          <p:cNvPr id="697" name="Google Shape;697;p13"/>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698" name="Google Shape;698;p13"/>
          <p:cNvPicPr preferRelativeResize="0"/>
          <p:nvPr/>
        </p:nvPicPr>
        <p:blipFill rotWithShape="1">
          <a:blip r:embed="rId17">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14"/>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05" name="Google Shape;705;p14"/>
          <p:cNvPicPr preferRelativeResize="0"/>
          <p:nvPr/>
        </p:nvPicPr>
        <p:blipFill rotWithShape="1">
          <a:blip r:embed="rId3">
            <a:alphaModFix/>
          </a:blip>
          <a:srcRect b="-1" l="0" r="0" t="-1"/>
          <a:stretch/>
        </p:blipFill>
        <p:spPr>
          <a:xfrm>
            <a:off x="0" y="0"/>
            <a:ext cx="12191695" cy="6858000"/>
          </a:xfrm>
          <a:prstGeom prst="rect">
            <a:avLst/>
          </a:prstGeom>
          <a:noFill/>
          <a:ln>
            <a:noFill/>
          </a:ln>
        </p:spPr>
      </p:pic>
      <p:sp>
        <p:nvSpPr>
          <p:cNvPr id="706" name="Google Shape;706;p14"/>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707" name="Google Shape;707;p14"/>
          <p:cNvSpPr txBox="1"/>
          <p:nvPr/>
        </p:nvSpPr>
        <p:spPr>
          <a:xfrm>
            <a:off x="11580876" y="6400800"/>
            <a:ext cx="238658"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15</a:t>
            </a:r>
            <a:endParaRPr sz="1200">
              <a:solidFill>
                <a:schemeClr val="dk1"/>
              </a:solidFill>
              <a:latin typeface="Calibri"/>
              <a:ea typeface="Calibri"/>
              <a:cs typeface="Calibri"/>
              <a:sym typeface="Calibri"/>
            </a:endParaRPr>
          </a:p>
        </p:txBody>
      </p:sp>
      <p:sp>
        <p:nvSpPr>
          <p:cNvPr id="708" name="Google Shape;708;p14"/>
          <p:cNvSpPr txBox="1"/>
          <p:nvPr/>
        </p:nvSpPr>
        <p:spPr>
          <a:xfrm>
            <a:off x="1162202" y="381305"/>
            <a:ext cx="98682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Target Audience</a:t>
            </a:r>
            <a:endParaRPr sz="1000">
              <a:solidFill>
                <a:schemeClr val="dk1"/>
              </a:solidFill>
              <a:latin typeface="Calibri"/>
              <a:ea typeface="Calibri"/>
              <a:cs typeface="Calibri"/>
              <a:sym typeface="Calibri"/>
            </a:endParaRPr>
          </a:p>
        </p:txBody>
      </p:sp>
      <p:sp>
        <p:nvSpPr>
          <p:cNvPr id="709" name="Google Shape;709;p14"/>
          <p:cNvSpPr txBox="1"/>
          <p:nvPr/>
        </p:nvSpPr>
        <p:spPr>
          <a:xfrm>
            <a:off x="1162202" y="647395"/>
            <a:ext cx="9868205"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200"/>
              <a:buFont typeface="Montserrat"/>
              <a:buNone/>
            </a:pPr>
            <a:r>
              <a:rPr b="1" lang="en-US" sz="2200">
                <a:solidFill>
                  <a:srgbClr val="111827"/>
                </a:solidFill>
                <a:latin typeface="Montserrat"/>
                <a:ea typeface="Montserrat"/>
                <a:cs typeface="Montserrat"/>
                <a:sym typeface="Montserrat"/>
              </a:rPr>
              <a:t>Who This Is Built For</a:t>
            </a:r>
            <a:endParaRPr sz="2200">
              <a:solidFill>
                <a:schemeClr val="dk1"/>
              </a:solidFill>
              <a:latin typeface="Calibri"/>
              <a:ea typeface="Calibri"/>
              <a:cs typeface="Calibri"/>
              <a:sym typeface="Calibri"/>
            </a:endParaRPr>
          </a:p>
        </p:txBody>
      </p:sp>
      <p:sp>
        <p:nvSpPr>
          <p:cNvPr id="710" name="Google Shape;710;p14"/>
          <p:cNvSpPr txBox="1"/>
          <p:nvPr/>
        </p:nvSpPr>
        <p:spPr>
          <a:xfrm>
            <a:off x="705002" y="5722315"/>
            <a:ext cx="107826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i="1" lang="en-US" sz="1000">
                <a:solidFill>
                  <a:srgbClr val="6B7280"/>
                </a:solidFill>
                <a:latin typeface="Montserrat"/>
                <a:ea typeface="Montserrat"/>
                <a:cs typeface="Montserrat"/>
                <a:sym typeface="Montserrat"/>
              </a:rPr>
              <a:t>"If you have ambitious targets and are tired of managing chaos, we're built for you."</a:t>
            </a:r>
            <a:endParaRPr sz="1000">
              <a:solidFill>
                <a:schemeClr val="dk1"/>
              </a:solidFill>
              <a:latin typeface="Calibri"/>
              <a:ea typeface="Calibri"/>
              <a:cs typeface="Calibri"/>
              <a:sym typeface="Calibri"/>
            </a:endParaRPr>
          </a:p>
        </p:txBody>
      </p:sp>
      <p:sp>
        <p:nvSpPr>
          <p:cNvPr id="711" name="Google Shape;711;p14"/>
          <p:cNvSpPr/>
          <p:nvPr/>
        </p:nvSpPr>
        <p:spPr>
          <a:xfrm>
            <a:off x="761695" y="1554480"/>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2" name="Google Shape;712;p14"/>
          <p:cNvSpPr/>
          <p:nvPr/>
        </p:nvSpPr>
        <p:spPr>
          <a:xfrm>
            <a:off x="2454250" y="1554480"/>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3" name="Google Shape;713;p14"/>
          <p:cNvSpPr/>
          <p:nvPr/>
        </p:nvSpPr>
        <p:spPr>
          <a:xfrm>
            <a:off x="2197303" y="1792224"/>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14" name="Google Shape;714;p14"/>
          <p:cNvPicPr preferRelativeResize="0"/>
          <p:nvPr/>
        </p:nvPicPr>
        <p:blipFill rotWithShape="1">
          <a:blip r:embed="rId4">
            <a:alphaModFix/>
          </a:blip>
          <a:srcRect b="0" l="0" r="0" t="0"/>
          <a:stretch/>
        </p:blipFill>
        <p:spPr>
          <a:xfrm>
            <a:off x="2349094" y="1944929"/>
            <a:ext cx="228600" cy="228600"/>
          </a:xfrm>
          <a:prstGeom prst="rect">
            <a:avLst/>
          </a:prstGeom>
          <a:noFill/>
          <a:ln>
            <a:noFill/>
          </a:ln>
        </p:spPr>
      </p:pic>
      <p:sp>
        <p:nvSpPr>
          <p:cNvPr id="715" name="Google Shape;715;p14"/>
          <p:cNvSpPr txBox="1"/>
          <p:nvPr/>
        </p:nvSpPr>
        <p:spPr>
          <a:xfrm>
            <a:off x="1583741" y="2478024"/>
            <a:ext cx="1767535"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Growth-Driven SMEs</a:t>
            </a:r>
            <a:endParaRPr sz="1200">
              <a:solidFill>
                <a:schemeClr val="dk1"/>
              </a:solidFill>
              <a:latin typeface="Calibri"/>
              <a:ea typeface="Calibri"/>
              <a:cs typeface="Calibri"/>
              <a:sym typeface="Calibri"/>
            </a:endParaRPr>
          </a:p>
        </p:txBody>
      </p:sp>
      <p:sp>
        <p:nvSpPr>
          <p:cNvPr id="716" name="Google Shape;716;p14"/>
          <p:cNvSpPr txBox="1"/>
          <p:nvPr/>
        </p:nvSpPr>
        <p:spPr>
          <a:xfrm>
            <a:off x="961949" y="2752344"/>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Aggressive growth targets, frustrated with fragmented agency support.</a:t>
            </a:r>
            <a:endParaRPr sz="900">
              <a:solidFill>
                <a:schemeClr val="dk1"/>
              </a:solidFill>
              <a:latin typeface="Calibri"/>
              <a:ea typeface="Calibri"/>
              <a:cs typeface="Calibri"/>
              <a:sym typeface="Calibri"/>
            </a:endParaRPr>
          </a:p>
        </p:txBody>
      </p:sp>
      <p:sp>
        <p:nvSpPr>
          <p:cNvPr id="717" name="Google Shape;717;p14"/>
          <p:cNvSpPr/>
          <p:nvPr/>
        </p:nvSpPr>
        <p:spPr>
          <a:xfrm>
            <a:off x="4394606" y="1554480"/>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8" name="Google Shape;718;p14"/>
          <p:cNvSpPr/>
          <p:nvPr/>
        </p:nvSpPr>
        <p:spPr>
          <a:xfrm>
            <a:off x="6086246" y="1554480"/>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9" name="Google Shape;719;p14"/>
          <p:cNvSpPr/>
          <p:nvPr/>
        </p:nvSpPr>
        <p:spPr>
          <a:xfrm>
            <a:off x="5829300" y="1792224"/>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20" name="Google Shape;720;p14"/>
          <p:cNvPicPr preferRelativeResize="0"/>
          <p:nvPr/>
        </p:nvPicPr>
        <p:blipFill rotWithShape="1">
          <a:blip r:embed="rId5">
            <a:alphaModFix/>
          </a:blip>
          <a:srcRect b="0" l="-133" r="-133" t="0"/>
          <a:stretch/>
        </p:blipFill>
        <p:spPr>
          <a:xfrm>
            <a:off x="6010351" y="1944929"/>
            <a:ext cx="171907" cy="228600"/>
          </a:xfrm>
          <a:prstGeom prst="rect">
            <a:avLst/>
          </a:prstGeom>
          <a:noFill/>
          <a:ln>
            <a:noFill/>
          </a:ln>
        </p:spPr>
      </p:pic>
      <p:sp>
        <p:nvSpPr>
          <p:cNvPr id="721" name="Google Shape;721;p14"/>
          <p:cNvSpPr txBox="1"/>
          <p:nvPr/>
        </p:nvSpPr>
        <p:spPr>
          <a:xfrm>
            <a:off x="5117897" y="2478024"/>
            <a:ext cx="1964131"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B2B &amp; SaaS</a:t>
            </a:r>
            <a:endParaRPr sz="1200">
              <a:solidFill>
                <a:schemeClr val="dk1"/>
              </a:solidFill>
              <a:latin typeface="Calibri"/>
              <a:ea typeface="Calibri"/>
              <a:cs typeface="Calibri"/>
              <a:sym typeface="Calibri"/>
            </a:endParaRPr>
          </a:p>
        </p:txBody>
      </p:sp>
      <p:sp>
        <p:nvSpPr>
          <p:cNvPr id="722" name="Google Shape;722;p14"/>
          <p:cNvSpPr txBox="1"/>
          <p:nvPr/>
        </p:nvSpPr>
        <p:spPr>
          <a:xfrm>
            <a:off x="4593946" y="2752344"/>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Complex sales cycles needing unified lead management and attribution.</a:t>
            </a:r>
            <a:endParaRPr sz="900">
              <a:solidFill>
                <a:schemeClr val="dk1"/>
              </a:solidFill>
              <a:latin typeface="Calibri"/>
              <a:ea typeface="Calibri"/>
              <a:cs typeface="Calibri"/>
              <a:sym typeface="Calibri"/>
            </a:endParaRPr>
          </a:p>
        </p:txBody>
      </p:sp>
      <p:sp>
        <p:nvSpPr>
          <p:cNvPr id="723" name="Google Shape;723;p14"/>
          <p:cNvSpPr/>
          <p:nvPr/>
        </p:nvSpPr>
        <p:spPr>
          <a:xfrm>
            <a:off x="8026603" y="1554480"/>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4" name="Google Shape;724;p14"/>
          <p:cNvSpPr/>
          <p:nvPr/>
        </p:nvSpPr>
        <p:spPr>
          <a:xfrm>
            <a:off x="9718243" y="1554480"/>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5" name="Google Shape;725;p14"/>
          <p:cNvSpPr/>
          <p:nvPr/>
        </p:nvSpPr>
        <p:spPr>
          <a:xfrm>
            <a:off x="9461297" y="1792224"/>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26" name="Google Shape;726;p14"/>
          <p:cNvPicPr preferRelativeResize="0"/>
          <p:nvPr/>
        </p:nvPicPr>
        <p:blipFill rotWithShape="1">
          <a:blip r:embed="rId6">
            <a:alphaModFix/>
          </a:blip>
          <a:srcRect b="-45" l="0" r="0" t="-45"/>
          <a:stretch/>
        </p:blipFill>
        <p:spPr>
          <a:xfrm>
            <a:off x="9599371" y="1944929"/>
            <a:ext cx="256946" cy="228600"/>
          </a:xfrm>
          <a:prstGeom prst="rect">
            <a:avLst/>
          </a:prstGeom>
          <a:noFill/>
          <a:ln>
            <a:noFill/>
          </a:ln>
        </p:spPr>
      </p:pic>
      <p:sp>
        <p:nvSpPr>
          <p:cNvPr id="727" name="Google Shape;727;p14"/>
          <p:cNvSpPr txBox="1"/>
          <p:nvPr/>
        </p:nvSpPr>
        <p:spPr>
          <a:xfrm>
            <a:off x="8898941" y="2478024"/>
            <a:ext cx="1667866"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Financial Services</a:t>
            </a:r>
            <a:endParaRPr sz="1200">
              <a:solidFill>
                <a:schemeClr val="dk1"/>
              </a:solidFill>
              <a:latin typeface="Calibri"/>
              <a:ea typeface="Calibri"/>
              <a:cs typeface="Calibri"/>
              <a:sym typeface="Calibri"/>
            </a:endParaRPr>
          </a:p>
        </p:txBody>
      </p:sp>
      <p:sp>
        <p:nvSpPr>
          <p:cNvPr id="728" name="Google Shape;728;p14"/>
          <p:cNvSpPr txBox="1"/>
          <p:nvPr/>
        </p:nvSpPr>
        <p:spPr>
          <a:xfrm>
            <a:off x="8225942" y="2752344"/>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Regulated growth that demands trust, compliance and measurable results.</a:t>
            </a:r>
            <a:endParaRPr sz="900">
              <a:solidFill>
                <a:schemeClr val="dk1"/>
              </a:solidFill>
              <a:latin typeface="Calibri"/>
              <a:ea typeface="Calibri"/>
              <a:cs typeface="Calibri"/>
              <a:sym typeface="Calibri"/>
            </a:endParaRPr>
          </a:p>
        </p:txBody>
      </p:sp>
      <p:sp>
        <p:nvSpPr>
          <p:cNvPr id="729" name="Google Shape;729;p14"/>
          <p:cNvSpPr/>
          <p:nvPr/>
        </p:nvSpPr>
        <p:spPr>
          <a:xfrm>
            <a:off x="761695" y="3562502"/>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0" name="Google Shape;730;p14"/>
          <p:cNvSpPr/>
          <p:nvPr/>
        </p:nvSpPr>
        <p:spPr>
          <a:xfrm>
            <a:off x="2454250" y="3562502"/>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1" name="Google Shape;731;p14"/>
          <p:cNvSpPr/>
          <p:nvPr/>
        </p:nvSpPr>
        <p:spPr>
          <a:xfrm>
            <a:off x="2197303" y="3800246"/>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32" name="Google Shape;732;p14"/>
          <p:cNvPicPr preferRelativeResize="0"/>
          <p:nvPr/>
        </p:nvPicPr>
        <p:blipFill rotWithShape="1">
          <a:blip r:embed="rId7">
            <a:alphaModFix/>
          </a:blip>
          <a:srcRect b="0" l="-57" r="-57" t="0"/>
          <a:stretch/>
        </p:blipFill>
        <p:spPr>
          <a:xfrm>
            <a:off x="2363724" y="3952951"/>
            <a:ext cx="200254" cy="228600"/>
          </a:xfrm>
          <a:prstGeom prst="rect">
            <a:avLst/>
          </a:prstGeom>
          <a:noFill/>
          <a:ln>
            <a:noFill/>
          </a:ln>
        </p:spPr>
      </p:pic>
      <p:sp>
        <p:nvSpPr>
          <p:cNvPr id="733" name="Google Shape;733;p14"/>
          <p:cNvSpPr txBox="1"/>
          <p:nvPr/>
        </p:nvSpPr>
        <p:spPr>
          <a:xfrm>
            <a:off x="1583741" y="4486046"/>
            <a:ext cx="1766621"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Travel Services</a:t>
            </a:r>
            <a:endParaRPr sz="1200">
              <a:solidFill>
                <a:schemeClr val="dk1"/>
              </a:solidFill>
              <a:latin typeface="Calibri"/>
              <a:ea typeface="Calibri"/>
              <a:cs typeface="Calibri"/>
              <a:sym typeface="Calibri"/>
            </a:endParaRPr>
          </a:p>
        </p:txBody>
      </p:sp>
      <p:sp>
        <p:nvSpPr>
          <p:cNvPr id="734" name="Google Shape;734;p14"/>
          <p:cNvSpPr txBox="1"/>
          <p:nvPr/>
        </p:nvSpPr>
        <p:spPr>
          <a:xfrm>
            <a:off x="961949" y="4760366"/>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Seasonal demand and high-intent audiences needing sharp, timely campaigns.</a:t>
            </a:r>
            <a:endParaRPr sz="900">
              <a:solidFill>
                <a:schemeClr val="dk1"/>
              </a:solidFill>
              <a:latin typeface="Calibri"/>
              <a:ea typeface="Calibri"/>
              <a:cs typeface="Calibri"/>
              <a:sym typeface="Calibri"/>
            </a:endParaRPr>
          </a:p>
        </p:txBody>
      </p:sp>
      <p:sp>
        <p:nvSpPr>
          <p:cNvPr id="735" name="Google Shape;735;p14"/>
          <p:cNvSpPr/>
          <p:nvPr/>
        </p:nvSpPr>
        <p:spPr>
          <a:xfrm>
            <a:off x="4394606" y="3562502"/>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6" name="Google Shape;736;p14"/>
          <p:cNvSpPr/>
          <p:nvPr/>
        </p:nvSpPr>
        <p:spPr>
          <a:xfrm>
            <a:off x="6086246" y="3562502"/>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7" name="Google Shape;737;p14"/>
          <p:cNvSpPr/>
          <p:nvPr/>
        </p:nvSpPr>
        <p:spPr>
          <a:xfrm>
            <a:off x="5829300" y="3800246"/>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38" name="Google Shape;738;p14"/>
          <p:cNvPicPr preferRelativeResize="0"/>
          <p:nvPr/>
        </p:nvPicPr>
        <p:blipFill rotWithShape="1">
          <a:blip r:embed="rId8">
            <a:alphaModFix/>
          </a:blip>
          <a:srcRect b="0" l="-57" r="-57" t="0"/>
          <a:stretch/>
        </p:blipFill>
        <p:spPr>
          <a:xfrm>
            <a:off x="5995721" y="3952951"/>
            <a:ext cx="200254" cy="228600"/>
          </a:xfrm>
          <a:prstGeom prst="rect">
            <a:avLst/>
          </a:prstGeom>
          <a:noFill/>
          <a:ln>
            <a:noFill/>
          </a:ln>
        </p:spPr>
      </p:pic>
      <p:sp>
        <p:nvSpPr>
          <p:cNvPr id="739" name="Google Shape;739;p14"/>
          <p:cNvSpPr txBox="1"/>
          <p:nvPr/>
        </p:nvSpPr>
        <p:spPr>
          <a:xfrm>
            <a:off x="4920386" y="4486046"/>
            <a:ext cx="2354580"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Real Estate</a:t>
            </a:r>
            <a:endParaRPr sz="1200">
              <a:solidFill>
                <a:schemeClr val="dk1"/>
              </a:solidFill>
              <a:latin typeface="Calibri"/>
              <a:ea typeface="Calibri"/>
              <a:cs typeface="Calibri"/>
              <a:sym typeface="Calibri"/>
            </a:endParaRPr>
          </a:p>
        </p:txBody>
      </p:sp>
      <p:sp>
        <p:nvSpPr>
          <p:cNvPr id="740" name="Google Shape;740;p14"/>
          <p:cNvSpPr txBox="1"/>
          <p:nvPr/>
        </p:nvSpPr>
        <p:spPr>
          <a:xfrm>
            <a:off x="4593946" y="4760366"/>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High-value leads and long decision cycles that reward sharp targeting and follow-up.</a:t>
            </a:r>
            <a:endParaRPr sz="900">
              <a:solidFill>
                <a:schemeClr val="dk1"/>
              </a:solidFill>
              <a:latin typeface="Calibri"/>
              <a:ea typeface="Calibri"/>
              <a:cs typeface="Calibri"/>
              <a:sym typeface="Calibri"/>
            </a:endParaRPr>
          </a:p>
        </p:txBody>
      </p:sp>
      <p:sp>
        <p:nvSpPr>
          <p:cNvPr id="741" name="Google Shape;741;p14"/>
          <p:cNvSpPr/>
          <p:nvPr/>
        </p:nvSpPr>
        <p:spPr>
          <a:xfrm>
            <a:off x="8026603" y="3562502"/>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2" name="Google Shape;742;p14"/>
          <p:cNvSpPr/>
          <p:nvPr/>
        </p:nvSpPr>
        <p:spPr>
          <a:xfrm>
            <a:off x="9718243" y="3562502"/>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3" name="Google Shape;743;p14"/>
          <p:cNvSpPr/>
          <p:nvPr/>
        </p:nvSpPr>
        <p:spPr>
          <a:xfrm>
            <a:off x="9461297" y="3800246"/>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44" name="Google Shape;744;p14"/>
          <p:cNvPicPr preferRelativeResize="0"/>
          <p:nvPr/>
        </p:nvPicPr>
        <p:blipFill rotWithShape="1">
          <a:blip r:embed="rId9">
            <a:alphaModFix/>
          </a:blip>
          <a:srcRect b="0" l="-80" r="-80" t="0"/>
          <a:stretch/>
        </p:blipFill>
        <p:spPr>
          <a:xfrm>
            <a:off x="9585655" y="3952951"/>
            <a:ext cx="286207" cy="228600"/>
          </a:xfrm>
          <a:prstGeom prst="rect">
            <a:avLst/>
          </a:prstGeom>
          <a:noFill/>
          <a:ln>
            <a:noFill/>
          </a:ln>
        </p:spPr>
      </p:pic>
      <p:sp>
        <p:nvSpPr>
          <p:cNvPr id="745" name="Google Shape;745;p14"/>
          <p:cNvSpPr txBox="1"/>
          <p:nvPr/>
        </p:nvSpPr>
        <p:spPr>
          <a:xfrm>
            <a:off x="8601761" y="4486046"/>
            <a:ext cx="2255825"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Healthcare</a:t>
            </a:r>
            <a:endParaRPr sz="1200">
              <a:solidFill>
                <a:schemeClr val="dk1"/>
              </a:solidFill>
              <a:latin typeface="Calibri"/>
              <a:ea typeface="Calibri"/>
              <a:cs typeface="Calibri"/>
              <a:sym typeface="Calibri"/>
            </a:endParaRPr>
          </a:p>
        </p:txBody>
      </p:sp>
      <p:sp>
        <p:nvSpPr>
          <p:cNvPr id="746" name="Google Shape;746;p14"/>
          <p:cNvSpPr txBox="1"/>
          <p:nvPr/>
        </p:nvSpPr>
        <p:spPr>
          <a:xfrm>
            <a:off x="8225942" y="4760366"/>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Building reach and reputation with care, clarity and compliant messaging.</a:t>
            </a:r>
            <a:endParaRPr sz="900">
              <a:solidFill>
                <a:schemeClr val="dk1"/>
              </a:solidFill>
              <a:latin typeface="Calibri"/>
              <a:ea typeface="Calibri"/>
              <a:cs typeface="Calibri"/>
              <a:sym typeface="Calibri"/>
            </a:endParaRPr>
          </a:p>
        </p:txBody>
      </p:sp>
      <p:sp>
        <p:nvSpPr>
          <p:cNvPr id="747" name="Google Shape;747;p14"/>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748" name="Google Shape;748;p14"/>
          <p:cNvPicPr preferRelativeResize="0"/>
          <p:nvPr/>
        </p:nvPicPr>
        <p:blipFill rotWithShape="1">
          <a:blip r:embed="rId10">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15"/>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55" name="Google Shape;755;p15"/>
          <p:cNvPicPr preferRelativeResize="0"/>
          <p:nvPr/>
        </p:nvPicPr>
        <p:blipFill rotWithShape="1">
          <a:blip r:embed="rId3">
            <a:alphaModFix/>
          </a:blip>
          <a:srcRect b="-1" l="0" r="0" t="-1"/>
          <a:stretch/>
        </p:blipFill>
        <p:spPr>
          <a:xfrm>
            <a:off x="0" y="0"/>
            <a:ext cx="12191695" cy="6858000"/>
          </a:xfrm>
          <a:prstGeom prst="rect">
            <a:avLst/>
          </a:prstGeom>
          <a:noFill/>
          <a:ln>
            <a:noFill/>
          </a:ln>
        </p:spPr>
      </p:pic>
      <p:sp>
        <p:nvSpPr>
          <p:cNvPr id="756" name="Google Shape;756;p15"/>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757" name="Google Shape;757;p15"/>
          <p:cNvSpPr txBox="1"/>
          <p:nvPr/>
        </p:nvSpPr>
        <p:spPr>
          <a:xfrm>
            <a:off x="11573561" y="6400800"/>
            <a:ext cx="238658"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16</a:t>
            </a:r>
            <a:endParaRPr sz="1200">
              <a:solidFill>
                <a:schemeClr val="dk1"/>
              </a:solidFill>
              <a:latin typeface="Calibri"/>
              <a:ea typeface="Calibri"/>
              <a:cs typeface="Calibri"/>
              <a:sym typeface="Calibri"/>
            </a:endParaRPr>
          </a:p>
        </p:txBody>
      </p:sp>
      <p:sp>
        <p:nvSpPr>
          <p:cNvPr id="758" name="Google Shape;758;p15"/>
          <p:cNvSpPr txBox="1"/>
          <p:nvPr/>
        </p:nvSpPr>
        <p:spPr>
          <a:xfrm>
            <a:off x="1162202" y="381305"/>
            <a:ext cx="98682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Enterprise Clarity</a:t>
            </a:r>
            <a:endParaRPr sz="1000">
              <a:solidFill>
                <a:schemeClr val="dk1"/>
              </a:solidFill>
              <a:latin typeface="Calibri"/>
              <a:ea typeface="Calibri"/>
              <a:cs typeface="Calibri"/>
              <a:sym typeface="Calibri"/>
            </a:endParaRPr>
          </a:p>
        </p:txBody>
      </p:sp>
      <p:sp>
        <p:nvSpPr>
          <p:cNvPr id="759" name="Google Shape;759;p15"/>
          <p:cNvSpPr txBox="1"/>
          <p:nvPr/>
        </p:nvSpPr>
        <p:spPr>
          <a:xfrm>
            <a:off x="1162202" y="647395"/>
            <a:ext cx="9868205"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200"/>
              <a:buFont typeface="Montserrat"/>
              <a:buNone/>
            </a:pPr>
            <a:r>
              <a:rPr b="1" lang="en-US" sz="2200">
                <a:solidFill>
                  <a:srgbClr val="111827"/>
                </a:solidFill>
                <a:latin typeface="Montserrat"/>
                <a:ea typeface="Montserrat"/>
                <a:cs typeface="Montserrat"/>
                <a:sym typeface="Montserrat"/>
              </a:rPr>
              <a:t>Common Questions</a:t>
            </a:r>
            <a:endParaRPr sz="2200">
              <a:solidFill>
                <a:schemeClr val="dk1"/>
              </a:solidFill>
              <a:latin typeface="Calibri"/>
              <a:ea typeface="Calibri"/>
              <a:cs typeface="Calibri"/>
              <a:sym typeface="Calibri"/>
            </a:endParaRPr>
          </a:p>
        </p:txBody>
      </p:sp>
      <p:sp>
        <p:nvSpPr>
          <p:cNvPr id="760" name="Google Shape;760;p15"/>
          <p:cNvSpPr/>
          <p:nvPr/>
        </p:nvSpPr>
        <p:spPr>
          <a:xfrm>
            <a:off x="914400" y="1488643"/>
            <a:ext cx="4876495"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1" name="Google Shape;761;p15"/>
          <p:cNvSpPr txBox="1"/>
          <p:nvPr/>
        </p:nvSpPr>
        <p:spPr>
          <a:xfrm>
            <a:off x="914400" y="1249985"/>
            <a:ext cx="1981505" cy="2478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800"/>
              <a:buFont typeface="Montserrat"/>
              <a:buNone/>
            </a:pPr>
            <a:r>
              <a:rPr b="1" lang="en-US" sz="800">
                <a:solidFill>
                  <a:srgbClr val="A3D45F"/>
                </a:solidFill>
                <a:latin typeface="Montserrat"/>
                <a:ea typeface="Montserrat"/>
                <a:cs typeface="Montserrat"/>
                <a:sym typeface="Montserrat"/>
              </a:rPr>
              <a:t>Partnership &amp; Operations</a:t>
            </a:r>
            <a:endParaRPr sz="800">
              <a:solidFill>
                <a:schemeClr val="dk1"/>
              </a:solidFill>
              <a:latin typeface="Calibri"/>
              <a:ea typeface="Calibri"/>
              <a:cs typeface="Calibri"/>
              <a:sym typeface="Calibri"/>
            </a:endParaRPr>
          </a:p>
        </p:txBody>
      </p:sp>
      <p:pic>
        <p:nvPicPr>
          <p:cNvPr descr="preencoded.png" id="762" name="Google Shape;762;p15"/>
          <p:cNvPicPr preferRelativeResize="0"/>
          <p:nvPr/>
        </p:nvPicPr>
        <p:blipFill rotWithShape="1">
          <a:blip r:embed="rId4">
            <a:alphaModFix/>
          </a:blip>
          <a:srcRect b="0" l="-4261" r="-4261" t="0"/>
          <a:stretch/>
        </p:blipFill>
        <p:spPr>
          <a:xfrm>
            <a:off x="5648249" y="1276502"/>
            <a:ext cx="142646" cy="105156"/>
          </a:xfrm>
          <a:prstGeom prst="rect">
            <a:avLst/>
          </a:prstGeom>
          <a:noFill/>
          <a:ln>
            <a:noFill/>
          </a:ln>
        </p:spPr>
      </p:pic>
      <p:sp>
        <p:nvSpPr>
          <p:cNvPr id="763" name="Google Shape;763;p15"/>
          <p:cNvSpPr/>
          <p:nvPr/>
        </p:nvSpPr>
        <p:spPr>
          <a:xfrm>
            <a:off x="6400800" y="1488643"/>
            <a:ext cx="4876495"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4" name="Google Shape;764;p15"/>
          <p:cNvSpPr txBox="1"/>
          <p:nvPr/>
        </p:nvSpPr>
        <p:spPr>
          <a:xfrm>
            <a:off x="6400800" y="1249985"/>
            <a:ext cx="1595628" cy="247802"/>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800"/>
              <a:buFont typeface="Montserrat"/>
              <a:buNone/>
            </a:pPr>
            <a:r>
              <a:rPr b="1" lang="en-US" sz="800">
                <a:solidFill>
                  <a:srgbClr val="A3D45F"/>
                </a:solidFill>
                <a:latin typeface="Montserrat"/>
                <a:ea typeface="Montserrat"/>
                <a:cs typeface="Montserrat"/>
                <a:sym typeface="Montserrat"/>
              </a:rPr>
              <a:t>Technology &amp; Impact</a:t>
            </a:r>
            <a:endParaRPr sz="800">
              <a:solidFill>
                <a:schemeClr val="dk1"/>
              </a:solidFill>
              <a:latin typeface="Calibri"/>
              <a:ea typeface="Calibri"/>
              <a:cs typeface="Calibri"/>
              <a:sym typeface="Calibri"/>
            </a:endParaRPr>
          </a:p>
        </p:txBody>
      </p:sp>
      <p:pic>
        <p:nvPicPr>
          <p:cNvPr descr="preencoded.png" id="765" name="Google Shape;765;p15"/>
          <p:cNvPicPr preferRelativeResize="0"/>
          <p:nvPr/>
        </p:nvPicPr>
        <p:blipFill rotWithShape="1">
          <a:blip r:embed="rId5">
            <a:alphaModFix/>
          </a:blip>
          <a:srcRect b="0" l="-4348" r="-4348" t="0"/>
          <a:stretch/>
        </p:blipFill>
        <p:spPr>
          <a:xfrm>
            <a:off x="11162995" y="1276502"/>
            <a:ext cx="114300" cy="105156"/>
          </a:xfrm>
          <a:prstGeom prst="rect">
            <a:avLst/>
          </a:prstGeom>
          <a:noFill/>
          <a:ln>
            <a:noFill/>
          </a:ln>
        </p:spPr>
      </p:pic>
      <p:sp>
        <p:nvSpPr>
          <p:cNvPr id="766" name="Google Shape;766;p15"/>
          <p:cNvSpPr/>
          <p:nvPr/>
        </p:nvSpPr>
        <p:spPr>
          <a:xfrm>
            <a:off x="914400" y="1645006"/>
            <a:ext cx="4876495" cy="1333195"/>
          </a:xfrm>
          <a:prstGeom prst="rect">
            <a:avLst/>
          </a:prstGeom>
          <a:solidFill>
            <a:srgbClr val="FFFFFF"/>
          </a:solidFill>
          <a:ln>
            <a:noFill/>
          </a:ln>
          <a:effectLst>
            <a:outerShdw blurRad="101600" rotWithShape="0" algn="bl" dir="16200000" dist="25400">
              <a:srgbClr val="000000">
                <a:alpha val="1961"/>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7" name="Google Shape;767;p15"/>
          <p:cNvSpPr/>
          <p:nvPr/>
        </p:nvSpPr>
        <p:spPr>
          <a:xfrm>
            <a:off x="914400" y="1645006"/>
            <a:ext cx="38405" cy="1333195"/>
          </a:xfrm>
          <a:prstGeom prst="rect">
            <a:avLst/>
          </a:prstGeom>
          <a:solidFill>
            <a:srgbClr val="F0F0F0"/>
          </a:solidFill>
          <a:ln cap="flat" cmpd="sng" w="12700">
            <a:solidFill>
              <a:srgbClr val="F0F0F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68" name="Google Shape;768;p15"/>
          <p:cNvPicPr preferRelativeResize="0"/>
          <p:nvPr/>
        </p:nvPicPr>
        <p:blipFill rotWithShape="1">
          <a:blip r:embed="rId6">
            <a:alphaModFix/>
          </a:blip>
          <a:srcRect b="0" l="-1507" r="-1507" t="0"/>
          <a:stretch/>
        </p:blipFill>
        <p:spPr>
          <a:xfrm>
            <a:off x="1181405" y="1890979"/>
            <a:ext cx="171907" cy="133502"/>
          </a:xfrm>
          <a:prstGeom prst="rect">
            <a:avLst/>
          </a:prstGeom>
          <a:noFill/>
          <a:ln>
            <a:noFill/>
          </a:ln>
        </p:spPr>
      </p:pic>
      <p:sp>
        <p:nvSpPr>
          <p:cNvPr id="769" name="Google Shape;769;p15"/>
          <p:cNvSpPr txBox="1"/>
          <p:nvPr/>
        </p:nvSpPr>
        <p:spPr>
          <a:xfrm>
            <a:off x="1466698" y="1843430"/>
            <a:ext cx="3324758"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Do you replace our internal teams?</a:t>
            </a:r>
            <a:endParaRPr sz="1200">
              <a:solidFill>
                <a:schemeClr val="dk1"/>
              </a:solidFill>
              <a:latin typeface="Calibri"/>
              <a:ea typeface="Calibri"/>
              <a:cs typeface="Calibri"/>
              <a:sym typeface="Calibri"/>
            </a:endParaRPr>
          </a:p>
        </p:txBody>
      </p:sp>
      <p:sp>
        <p:nvSpPr>
          <p:cNvPr id="770" name="Google Shape;770;p15"/>
          <p:cNvSpPr txBox="1"/>
          <p:nvPr/>
        </p:nvSpPr>
        <p:spPr>
          <a:xfrm>
            <a:off x="1181405" y="2186330"/>
            <a:ext cx="4457700" cy="600761"/>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No, we partner with and extend them. Agents absorb the repetitive volume so your people work on judgment calls. Many clients consolidate 6+ agencies into one accountable partner.</a:t>
            </a:r>
            <a:endParaRPr sz="900">
              <a:solidFill>
                <a:schemeClr val="dk1"/>
              </a:solidFill>
              <a:latin typeface="Calibri"/>
              <a:ea typeface="Calibri"/>
              <a:cs typeface="Calibri"/>
              <a:sym typeface="Calibri"/>
            </a:endParaRPr>
          </a:p>
        </p:txBody>
      </p:sp>
      <p:sp>
        <p:nvSpPr>
          <p:cNvPr id="771" name="Google Shape;771;p15"/>
          <p:cNvSpPr/>
          <p:nvPr/>
        </p:nvSpPr>
        <p:spPr>
          <a:xfrm>
            <a:off x="914400" y="3169310"/>
            <a:ext cx="4876495" cy="1333195"/>
          </a:xfrm>
          <a:prstGeom prst="rect">
            <a:avLst/>
          </a:prstGeom>
          <a:solidFill>
            <a:srgbClr val="FFFFFF"/>
          </a:solidFill>
          <a:ln>
            <a:noFill/>
          </a:ln>
          <a:effectLst>
            <a:outerShdw blurRad="101600" rotWithShape="0" algn="bl" dir="16200000" dist="25400">
              <a:srgbClr val="000000">
                <a:alpha val="1961"/>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2" name="Google Shape;772;p15"/>
          <p:cNvSpPr/>
          <p:nvPr/>
        </p:nvSpPr>
        <p:spPr>
          <a:xfrm>
            <a:off x="914400" y="3169310"/>
            <a:ext cx="38405" cy="1333195"/>
          </a:xfrm>
          <a:prstGeom prst="rect">
            <a:avLst/>
          </a:prstGeom>
          <a:solidFill>
            <a:srgbClr val="F0F0F0"/>
          </a:solidFill>
          <a:ln cap="flat" cmpd="sng" w="12700">
            <a:solidFill>
              <a:srgbClr val="F0F0F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73" name="Google Shape;773;p15"/>
          <p:cNvPicPr preferRelativeResize="0"/>
          <p:nvPr/>
        </p:nvPicPr>
        <p:blipFill rotWithShape="1">
          <a:blip r:embed="rId7">
            <a:alphaModFix/>
          </a:blip>
          <a:srcRect b="0" l="-2512" r="-2512" t="0"/>
          <a:stretch/>
        </p:blipFill>
        <p:spPr>
          <a:xfrm>
            <a:off x="1181405" y="3415284"/>
            <a:ext cx="105156" cy="133502"/>
          </a:xfrm>
          <a:prstGeom prst="rect">
            <a:avLst/>
          </a:prstGeom>
          <a:noFill/>
          <a:ln>
            <a:noFill/>
          </a:ln>
        </p:spPr>
      </p:pic>
      <p:sp>
        <p:nvSpPr>
          <p:cNvPr id="774" name="Google Shape;774;p15"/>
          <p:cNvSpPr txBox="1"/>
          <p:nvPr/>
        </p:nvSpPr>
        <p:spPr>
          <a:xfrm>
            <a:off x="1399946" y="3367735"/>
            <a:ext cx="2539289"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Is there a lock-in contract?</a:t>
            </a:r>
            <a:endParaRPr sz="1200">
              <a:solidFill>
                <a:schemeClr val="dk1"/>
              </a:solidFill>
              <a:latin typeface="Calibri"/>
              <a:ea typeface="Calibri"/>
              <a:cs typeface="Calibri"/>
              <a:sym typeface="Calibri"/>
            </a:endParaRPr>
          </a:p>
        </p:txBody>
      </p:sp>
      <p:sp>
        <p:nvSpPr>
          <p:cNvPr id="775" name="Google Shape;775;p15"/>
          <p:cNvSpPr txBox="1"/>
          <p:nvPr/>
        </p:nvSpPr>
        <p:spPr>
          <a:xfrm>
            <a:off x="1181405" y="3710635"/>
            <a:ext cx="4457700" cy="600761"/>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Minimum 6 months is recommended to realize compounding benefits. After that, we offer month-to-month flexibility. Our results are designed to speak for themselves.</a:t>
            </a:r>
            <a:endParaRPr sz="900">
              <a:solidFill>
                <a:schemeClr val="dk1"/>
              </a:solidFill>
              <a:latin typeface="Calibri"/>
              <a:ea typeface="Calibri"/>
              <a:cs typeface="Calibri"/>
              <a:sym typeface="Calibri"/>
            </a:endParaRPr>
          </a:p>
        </p:txBody>
      </p:sp>
      <p:sp>
        <p:nvSpPr>
          <p:cNvPr id="776" name="Google Shape;776;p15"/>
          <p:cNvSpPr/>
          <p:nvPr/>
        </p:nvSpPr>
        <p:spPr>
          <a:xfrm>
            <a:off x="914400" y="4693615"/>
            <a:ext cx="4876495" cy="1333195"/>
          </a:xfrm>
          <a:prstGeom prst="rect">
            <a:avLst/>
          </a:prstGeom>
          <a:solidFill>
            <a:srgbClr val="FFFFFF"/>
          </a:solidFill>
          <a:ln>
            <a:noFill/>
          </a:ln>
          <a:effectLst>
            <a:outerShdw blurRad="101600" rotWithShape="0" algn="bl" dir="16200000" dist="25400">
              <a:srgbClr val="000000">
                <a:alpha val="1961"/>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7" name="Google Shape;777;p15"/>
          <p:cNvSpPr/>
          <p:nvPr/>
        </p:nvSpPr>
        <p:spPr>
          <a:xfrm>
            <a:off x="914400" y="4693615"/>
            <a:ext cx="38405" cy="1333195"/>
          </a:xfrm>
          <a:prstGeom prst="rect">
            <a:avLst/>
          </a:prstGeom>
          <a:solidFill>
            <a:srgbClr val="F0F0F0"/>
          </a:solidFill>
          <a:ln cap="flat" cmpd="sng" w="12700">
            <a:solidFill>
              <a:srgbClr val="F0F0F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78" name="Google Shape;778;p15"/>
          <p:cNvPicPr preferRelativeResize="0"/>
          <p:nvPr/>
        </p:nvPicPr>
        <p:blipFill rotWithShape="1">
          <a:blip r:embed="rId8">
            <a:alphaModFix/>
          </a:blip>
          <a:srcRect b="0" l="0" r="0" t="0"/>
          <a:stretch/>
        </p:blipFill>
        <p:spPr>
          <a:xfrm>
            <a:off x="1181405" y="4939589"/>
            <a:ext cx="133502" cy="133502"/>
          </a:xfrm>
          <a:prstGeom prst="rect">
            <a:avLst/>
          </a:prstGeom>
          <a:noFill/>
          <a:ln>
            <a:noFill/>
          </a:ln>
        </p:spPr>
      </p:pic>
      <p:sp>
        <p:nvSpPr>
          <p:cNvPr id="779" name="Google Shape;779;p15"/>
          <p:cNvSpPr txBox="1"/>
          <p:nvPr/>
        </p:nvSpPr>
        <p:spPr>
          <a:xfrm>
            <a:off x="1429207" y="4892040"/>
            <a:ext cx="2607869"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What if we're not satisfied?</a:t>
            </a:r>
            <a:endParaRPr sz="1200">
              <a:solidFill>
                <a:schemeClr val="dk1"/>
              </a:solidFill>
              <a:latin typeface="Calibri"/>
              <a:ea typeface="Calibri"/>
              <a:cs typeface="Calibri"/>
              <a:sym typeface="Calibri"/>
            </a:endParaRPr>
          </a:p>
        </p:txBody>
      </p:sp>
      <p:sp>
        <p:nvSpPr>
          <p:cNvPr id="780" name="Google Shape;780;p15"/>
          <p:cNvSpPr txBox="1"/>
          <p:nvPr/>
        </p:nvSpPr>
        <p:spPr>
          <a:xfrm>
            <a:off x="1181405" y="5234940"/>
            <a:ext cx="4457700" cy="600761"/>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We offer a 30-day trial period. If we're not aligned, we part as friends. However, our SLAs and committed outcomes are contractual guarantees, not just promises.</a:t>
            </a:r>
            <a:endParaRPr sz="900">
              <a:solidFill>
                <a:schemeClr val="dk1"/>
              </a:solidFill>
              <a:latin typeface="Calibri"/>
              <a:ea typeface="Calibri"/>
              <a:cs typeface="Calibri"/>
              <a:sym typeface="Calibri"/>
            </a:endParaRPr>
          </a:p>
        </p:txBody>
      </p:sp>
      <p:sp>
        <p:nvSpPr>
          <p:cNvPr id="781" name="Google Shape;781;p15"/>
          <p:cNvSpPr/>
          <p:nvPr/>
        </p:nvSpPr>
        <p:spPr>
          <a:xfrm>
            <a:off x="6400800" y="1645006"/>
            <a:ext cx="4876495" cy="1333195"/>
          </a:xfrm>
          <a:prstGeom prst="rect">
            <a:avLst/>
          </a:prstGeom>
          <a:solidFill>
            <a:srgbClr val="FFFFFF"/>
          </a:solidFill>
          <a:ln>
            <a:noFill/>
          </a:ln>
          <a:effectLst>
            <a:outerShdw blurRad="101600" rotWithShape="0" algn="bl" dir="16200000" dist="25400">
              <a:srgbClr val="000000">
                <a:alpha val="1961"/>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2" name="Google Shape;782;p15"/>
          <p:cNvSpPr/>
          <p:nvPr/>
        </p:nvSpPr>
        <p:spPr>
          <a:xfrm>
            <a:off x="6400800" y="1645006"/>
            <a:ext cx="38405" cy="1333195"/>
          </a:xfrm>
          <a:prstGeom prst="rect">
            <a:avLst/>
          </a:prstGeom>
          <a:solidFill>
            <a:srgbClr val="F0F0F0"/>
          </a:solidFill>
          <a:ln cap="flat" cmpd="sng" w="12700">
            <a:solidFill>
              <a:srgbClr val="F0F0F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83" name="Google Shape;783;p15"/>
          <p:cNvPicPr preferRelativeResize="0"/>
          <p:nvPr/>
        </p:nvPicPr>
        <p:blipFill rotWithShape="1">
          <a:blip r:embed="rId9">
            <a:alphaModFix/>
          </a:blip>
          <a:srcRect b="0" l="-1507" r="-1507" t="0"/>
          <a:stretch/>
        </p:blipFill>
        <p:spPr>
          <a:xfrm>
            <a:off x="6667805" y="1890979"/>
            <a:ext cx="171907" cy="133502"/>
          </a:xfrm>
          <a:prstGeom prst="rect">
            <a:avLst/>
          </a:prstGeom>
          <a:noFill/>
          <a:ln>
            <a:noFill/>
          </a:ln>
        </p:spPr>
      </p:pic>
      <p:sp>
        <p:nvSpPr>
          <p:cNvPr id="784" name="Google Shape;784;p15"/>
          <p:cNvSpPr txBox="1"/>
          <p:nvPr/>
        </p:nvSpPr>
        <p:spPr>
          <a:xfrm>
            <a:off x="6953098" y="1843430"/>
            <a:ext cx="2732227"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How deeply is AI embedded?</a:t>
            </a:r>
            <a:endParaRPr sz="1200">
              <a:solidFill>
                <a:schemeClr val="dk1"/>
              </a:solidFill>
              <a:latin typeface="Calibri"/>
              <a:ea typeface="Calibri"/>
              <a:cs typeface="Calibri"/>
              <a:sym typeface="Calibri"/>
            </a:endParaRPr>
          </a:p>
        </p:txBody>
      </p:sp>
      <p:sp>
        <p:nvSpPr>
          <p:cNvPr id="785" name="Google Shape;785;p15"/>
          <p:cNvSpPr txBox="1"/>
          <p:nvPr/>
        </p:nvSpPr>
        <p:spPr>
          <a:xfrm>
            <a:off x="6667805" y="2186330"/>
            <a:ext cx="4457700" cy="600761"/>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Deeply, and deliberately. Every tier includes an AI digital strategy and live agents in production. What scales by tier is how many agents, how custom they are, and how much they own.</a:t>
            </a:r>
            <a:endParaRPr sz="900">
              <a:solidFill>
                <a:schemeClr val="dk1"/>
              </a:solidFill>
              <a:latin typeface="Calibri"/>
              <a:ea typeface="Calibri"/>
              <a:cs typeface="Calibri"/>
              <a:sym typeface="Calibri"/>
            </a:endParaRPr>
          </a:p>
        </p:txBody>
      </p:sp>
      <p:sp>
        <p:nvSpPr>
          <p:cNvPr id="786" name="Google Shape;786;p15"/>
          <p:cNvSpPr/>
          <p:nvPr/>
        </p:nvSpPr>
        <p:spPr>
          <a:xfrm>
            <a:off x="6400800" y="3169310"/>
            <a:ext cx="4876495" cy="1333195"/>
          </a:xfrm>
          <a:prstGeom prst="rect">
            <a:avLst/>
          </a:prstGeom>
          <a:solidFill>
            <a:srgbClr val="FFFFFF"/>
          </a:solidFill>
          <a:ln>
            <a:noFill/>
          </a:ln>
          <a:effectLst>
            <a:outerShdw blurRad="101600" rotWithShape="0" algn="bl" dir="16200000" dist="25400">
              <a:srgbClr val="000000">
                <a:alpha val="1961"/>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7" name="Google Shape;787;p15"/>
          <p:cNvSpPr/>
          <p:nvPr/>
        </p:nvSpPr>
        <p:spPr>
          <a:xfrm>
            <a:off x="6400800" y="3169310"/>
            <a:ext cx="38405" cy="1333195"/>
          </a:xfrm>
          <a:prstGeom prst="rect">
            <a:avLst/>
          </a:prstGeom>
          <a:solidFill>
            <a:srgbClr val="F0F0F0"/>
          </a:solidFill>
          <a:ln cap="flat" cmpd="sng" w="12700">
            <a:solidFill>
              <a:srgbClr val="F0F0F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88" name="Google Shape;788;p15"/>
          <p:cNvPicPr preferRelativeResize="0"/>
          <p:nvPr/>
        </p:nvPicPr>
        <p:blipFill rotWithShape="1">
          <a:blip r:embed="rId10">
            <a:alphaModFix/>
          </a:blip>
          <a:srcRect b="0" l="0" r="0" t="0"/>
          <a:stretch/>
        </p:blipFill>
        <p:spPr>
          <a:xfrm>
            <a:off x="6667805" y="3415284"/>
            <a:ext cx="133502" cy="133502"/>
          </a:xfrm>
          <a:prstGeom prst="rect">
            <a:avLst/>
          </a:prstGeom>
          <a:noFill/>
          <a:ln>
            <a:noFill/>
          </a:ln>
        </p:spPr>
      </p:pic>
      <p:sp>
        <p:nvSpPr>
          <p:cNvPr id="789" name="Google Shape;789;p15"/>
          <p:cNvSpPr txBox="1"/>
          <p:nvPr/>
        </p:nvSpPr>
        <p:spPr>
          <a:xfrm>
            <a:off x="6915607" y="3367735"/>
            <a:ext cx="2742286"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What tools do you work with?</a:t>
            </a:r>
            <a:endParaRPr sz="1200">
              <a:solidFill>
                <a:schemeClr val="dk1"/>
              </a:solidFill>
              <a:latin typeface="Calibri"/>
              <a:ea typeface="Calibri"/>
              <a:cs typeface="Calibri"/>
              <a:sym typeface="Calibri"/>
            </a:endParaRPr>
          </a:p>
        </p:txBody>
      </p:sp>
      <p:sp>
        <p:nvSpPr>
          <p:cNvPr id="790" name="Google Shape;790;p15"/>
          <p:cNvSpPr txBox="1"/>
          <p:nvPr/>
        </p:nvSpPr>
        <p:spPr>
          <a:xfrm>
            <a:off x="6667805" y="3710635"/>
            <a:ext cx="4457700" cy="600761"/>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We are platform-agnostic, working with HubSpot, Salesforce, Zoho, Webflow, WordPress, Shopify, GA4, Meta, Google Ads, LinkedIn, plus 50+ other integrations.</a:t>
            </a:r>
            <a:endParaRPr sz="900">
              <a:solidFill>
                <a:schemeClr val="dk1"/>
              </a:solidFill>
              <a:latin typeface="Calibri"/>
              <a:ea typeface="Calibri"/>
              <a:cs typeface="Calibri"/>
              <a:sym typeface="Calibri"/>
            </a:endParaRPr>
          </a:p>
        </p:txBody>
      </p:sp>
      <p:sp>
        <p:nvSpPr>
          <p:cNvPr id="791" name="Google Shape;791;p15"/>
          <p:cNvSpPr/>
          <p:nvPr/>
        </p:nvSpPr>
        <p:spPr>
          <a:xfrm>
            <a:off x="6400800" y="4693615"/>
            <a:ext cx="4876495" cy="1333195"/>
          </a:xfrm>
          <a:prstGeom prst="rect">
            <a:avLst/>
          </a:prstGeom>
          <a:solidFill>
            <a:srgbClr val="FFFFFF"/>
          </a:solidFill>
          <a:ln>
            <a:noFill/>
          </a:ln>
          <a:effectLst>
            <a:outerShdw blurRad="101600" rotWithShape="0" algn="bl" dir="16200000" dist="25400">
              <a:srgbClr val="000000">
                <a:alpha val="1961"/>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2" name="Google Shape;792;p15"/>
          <p:cNvSpPr/>
          <p:nvPr/>
        </p:nvSpPr>
        <p:spPr>
          <a:xfrm>
            <a:off x="6400800" y="4693615"/>
            <a:ext cx="38405" cy="1333195"/>
          </a:xfrm>
          <a:prstGeom prst="rect">
            <a:avLst/>
          </a:prstGeom>
          <a:solidFill>
            <a:srgbClr val="F0F0F0"/>
          </a:solidFill>
          <a:ln cap="flat" cmpd="sng" w="12700">
            <a:solidFill>
              <a:srgbClr val="F0F0F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793" name="Google Shape;793;p15"/>
          <p:cNvPicPr preferRelativeResize="0"/>
          <p:nvPr/>
        </p:nvPicPr>
        <p:blipFill rotWithShape="1">
          <a:blip r:embed="rId11">
            <a:alphaModFix/>
          </a:blip>
          <a:srcRect b="0" l="0" r="0" t="0"/>
          <a:stretch/>
        </p:blipFill>
        <p:spPr>
          <a:xfrm>
            <a:off x="6667805" y="4939589"/>
            <a:ext cx="133502" cy="133502"/>
          </a:xfrm>
          <a:prstGeom prst="rect">
            <a:avLst/>
          </a:prstGeom>
          <a:noFill/>
          <a:ln>
            <a:noFill/>
          </a:ln>
        </p:spPr>
      </p:pic>
      <p:sp>
        <p:nvSpPr>
          <p:cNvPr id="794" name="Google Shape;794;p15"/>
          <p:cNvSpPr txBox="1"/>
          <p:nvPr/>
        </p:nvSpPr>
        <p:spPr>
          <a:xfrm>
            <a:off x="6915607" y="4892040"/>
            <a:ext cx="2446934"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How fast do results show?</a:t>
            </a:r>
            <a:endParaRPr sz="1200">
              <a:solidFill>
                <a:schemeClr val="dk1"/>
              </a:solidFill>
              <a:latin typeface="Calibri"/>
              <a:ea typeface="Calibri"/>
              <a:cs typeface="Calibri"/>
              <a:sym typeface="Calibri"/>
            </a:endParaRPr>
          </a:p>
        </p:txBody>
      </p:sp>
      <p:sp>
        <p:nvSpPr>
          <p:cNvPr id="795" name="Google Shape;795;p15"/>
          <p:cNvSpPr txBox="1"/>
          <p:nvPr/>
        </p:nvSpPr>
        <p:spPr>
          <a:xfrm>
            <a:off x="6667805" y="5234940"/>
            <a:ext cx="4457700" cy="600761"/>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You'll see stability and operational flow within 4 weeks. Meaningful growth momentum typically builds in 60-90 days, with compounding results accelerating from month 4 onwards.</a:t>
            </a:r>
            <a:endParaRPr sz="900">
              <a:solidFill>
                <a:schemeClr val="dk1"/>
              </a:solidFill>
              <a:latin typeface="Calibri"/>
              <a:ea typeface="Calibri"/>
              <a:cs typeface="Calibri"/>
              <a:sym typeface="Calibri"/>
            </a:endParaRPr>
          </a:p>
        </p:txBody>
      </p:sp>
      <p:sp>
        <p:nvSpPr>
          <p:cNvPr id="796" name="Google Shape;796;p15"/>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797" name="Google Shape;797;p15"/>
          <p:cNvPicPr preferRelativeResize="0"/>
          <p:nvPr/>
        </p:nvPicPr>
        <p:blipFill rotWithShape="1">
          <a:blip r:embed="rId12">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16"/>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804" name="Google Shape;804;p16"/>
          <p:cNvPicPr preferRelativeResize="0"/>
          <p:nvPr/>
        </p:nvPicPr>
        <p:blipFill rotWithShape="1">
          <a:blip r:embed="rId3">
            <a:alphaModFix/>
          </a:blip>
          <a:srcRect b="-1" l="0" r="0" t="-1"/>
          <a:stretch/>
        </p:blipFill>
        <p:spPr>
          <a:xfrm>
            <a:off x="0" y="0"/>
            <a:ext cx="12191695" cy="6858000"/>
          </a:xfrm>
          <a:prstGeom prst="rect">
            <a:avLst/>
          </a:prstGeom>
          <a:noFill/>
          <a:ln>
            <a:noFill/>
          </a:ln>
        </p:spPr>
      </p:pic>
      <p:pic>
        <p:nvPicPr>
          <p:cNvPr descr="preencoded.png" id="805" name="Google Shape;805;p16"/>
          <p:cNvPicPr preferRelativeResize="0"/>
          <p:nvPr/>
        </p:nvPicPr>
        <p:blipFill rotWithShape="1">
          <a:blip r:embed="rId4">
            <a:alphaModFix/>
          </a:blip>
          <a:srcRect b="31250" l="0" r="0" t="31250"/>
          <a:stretch/>
        </p:blipFill>
        <p:spPr>
          <a:xfrm>
            <a:off x="0" y="0"/>
            <a:ext cx="12191695" cy="6858000"/>
          </a:xfrm>
          <a:prstGeom prst="rect">
            <a:avLst/>
          </a:prstGeom>
          <a:noFill/>
          <a:ln>
            <a:noFill/>
          </a:ln>
        </p:spPr>
      </p:pic>
      <p:sp>
        <p:nvSpPr>
          <p:cNvPr id="806" name="Google Shape;806;p16"/>
          <p:cNvSpPr/>
          <p:nvPr/>
        </p:nvSpPr>
        <p:spPr>
          <a:xfrm>
            <a:off x="0" y="0"/>
            <a:ext cx="12191695" cy="6858000"/>
          </a:xfrm>
          <a:prstGeom prst="rect">
            <a:avLst/>
          </a:prstGeom>
          <a:solidFill>
            <a:srgbClr val="000000">
              <a:alpha val="70196"/>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807" name="Google Shape;807;p16"/>
          <p:cNvPicPr preferRelativeResize="0"/>
          <p:nvPr/>
        </p:nvPicPr>
        <p:blipFill rotWithShape="1">
          <a:blip r:embed="rId5">
            <a:alphaModFix/>
          </a:blip>
          <a:srcRect b="-420" l="0" r="0" t="-420"/>
          <a:stretch/>
        </p:blipFill>
        <p:spPr>
          <a:xfrm>
            <a:off x="5715000" y="1225296"/>
            <a:ext cx="761695" cy="57607"/>
          </a:xfrm>
          <a:prstGeom prst="rect">
            <a:avLst/>
          </a:prstGeom>
          <a:noFill/>
          <a:ln>
            <a:noFill/>
          </a:ln>
        </p:spPr>
      </p:pic>
      <p:sp>
        <p:nvSpPr>
          <p:cNvPr id="808" name="Google Shape;808;p16"/>
          <p:cNvSpPr txBox="1"/>
          <p:nvPr/>
        </p:nvSpPr>
        <p:spPr>
          <a:xfrm>
            <a:off x="1706880" y="1663294"/>
            <a:ext cx="8778240" cy="1343254"/>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ontserrat"/>
              <a:buNone/>
            </a:pPr>
            <a:r>
              <a:rPr b="1" lang="en-US" sz="4800">
                <a:solidFill>
                  <a:srgbClr val="FFFFFF"/>
                </a:solidFill>
                <a:latin typeface="Montserrat"/>
                <a:ea typeface="Montserrat"/>
                <a:cs typeface="Montserrat"/>
                <a:sym typeface="Montserrat"/>
              </a:rPr>
              <a:t> Stop Managing Chaos.</a:t>
            </a:r>
            <a:endParaRPr sz="4800">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4800"/>
              <a:buFont typeface="Montserrat"/>
              <a:buNone/>
            </a:pPr>
            <a:r>
              <a:rPr b="1" lang="en-US" sz="4800">
                <a:solidFill>
                  <a:srgbClr val="FFFFFF"/>
                </a:solidFill>
                <a:latin typeface="Montserrat"/>
                <a:ea typeface="Montserrat"/>
                <a:cs typeface="Montserrat"/>
                <a:sym typeface="Montserrat"/>
              </a:rPr>
              <a:t>Start Compounding Growth.</a:t>
            </a:r>
            <a:endParaRPr sz="4800">
              <a:solidFill>
                <a:schemeClr val="dk1"/>
              </a:solidFill>
              <a:latin typeface="Calibri"/>
              <a:ea typeface="Calibri"/>
              <a:cs typeface="Calibri"/>
              <a:sym typeface="Calibri"/>
            </a:endParaRPr>
          </a:p>
        </p:txBody>
      </p:sp>
      <p:sp>
        <p:nvSpPr>
          <p:cNvPr id="809" name="Google Shape;809;p16"/>
          <p:cNvSpPr txBox="1"/>
          <p:nvPr/>
        </p:nvSpPr>
        <p:spPr>
          <a:xfrm>
            <a:off x="1444985" y="4791838"/>
            <a:ext cx="9341223" cy="100309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CCCCC"/>
              </a:buClr>
              <a:buSzPts val="1800"/>
              <a:buFont typeface="Montserrat"/>
              <a:buNone/>
            </a:pPr>
            <a:r>
              <a:rPr lang="en-US" sz="1800">
                <a:solidFill>
                  <a:srgbClr val="CCCCCC"/>
                </a:solidFill>
                <a:latin typeface="Montserrat"/>
                <a:ea typeface="Montserrat"/>
                <a:cs typeface="Montserrat"/>
                <a:sym typeface="Montserrat"/>
              </a:rPr>
              <a:t> Let's discuss how the </a:t>
            </a:r>
            <a:r>
              <a:rPr lang="en-US" sz="1800">
                <a:solidFill>
                  <a:srgbClr val="A3D45F"/>
                </a:solidFill>
                <a:latin typeface="Montserrat"/>
                <a:ea typeface="Montserrat"/>
                <a:cs typeface="Montserrat"/>
                <a:sym typeface="Montserrat"/>
              </a:rPr>
              <a:t>(A)</a:t>
            </a:r>
            <a:r>
              <a:rPr lang="en-US" sz="1800">
                <a:solidFill>
                  <a:srgbClr val="CCCCCC"/>
                </a:solidFill>
                <a:latin typeface="Montserrat"/>
                <a:ea typeface="Montserrat"/>
                <a:cs typeface="Montserrat"/>
                <a:sym typeface="Montserrat"/>
              </a:rPr>
              <a:t>Intelligent Digital Growth System™ </a:t>
            </a:r>
            <a:br>
              <a:rPr lang="en-US" sz="1800">
                <a:solidFill>
                  <a:srgbClr val="CCCCCC"/>
                </a:solidFill>
                <a:latin typeface="Montserrat"/>
                <a:ea typeface="Montserrat"/>
                <a:cs typeface="Montserrat"/>
                <a:sym typeface="Montserrat"/>
              </a:rPr>
            </a:br>
            <a:r>
              <a:rPr lang="en-US" sz="1800">
                <a:solidFill>
                  <a:srgbClr val="CCCCCC"/>
                </a:solidFill>
                <a:latin typeface="Montserrat"/>
                <a:ea typeface="Montserrat"/>
                <a:cs typeface="Montserrat"/>
                <a:sym typeface="Montserrat"/>
              </a:rPr>
              <a:t>becomes your</a:t>
            </a:r>
            <a:r>
              <a:rPr lang="en-US" sz="1800">
                <a:solidFill>
                  <a:schemeClr val="dk1"/>
                </a:solidFill>
                <a:latin typeface="Calibri"/>
                <a:ea typeface="Calibri"/>
                <a:cs typeface="Calibri"/>
                <a:sym typeface="Calibri"/>
              </a:rPr>
              <a:t> </a:t>
            </a:r>
            <a:r>
              <a:rPr lang="en-US" sz="1800">
                <a:solidFill>
                  <a:srgbClr val="CCCCCC"/>
                </a:solidFill>
                <a:latin typeface="Montserrat"/>
                <a:ea typeface="Montserrat"/>
                <a:cs typeface="Montserrat"/>
                <a:sym typeface="Montserrat"/>
              </a:rPr>
              <a:t>unfair advantage in the market. </a:t>
            </a:r>
            <a:endParaRPr sz="1800">
              <a:solidFill>
                <a:schemeClr val="dk1"/>
              </a:solidFill>
              <a:latin typeface="Calibri"/>
              <a:ea typeface="Calibri"/>
              <a:cs typeface="Calibri"/>
              <a:sym typeface="Calibri"/>
            </a:endParaRPr>
          </a:p>
        </p:txBody>
      </p:sp>
      <p:pic>
        <p:nvPicPr>
          <p:cNvPr descr="preencoded.png" id="810" name="Google Shape;810;p16"/>
          <p:cNvPicPr preferRelativeResize="0"/>
          <p:nvPr/>
        </p:nvPicPr>
        <p:blipFill rotWithShape="1">
          <a:blip r:embed="rId6">
            <a:alphaModFix/>
          </a:blip>
          <a:srcRect b="0" l="-7143" r="-7143" t="0"/>
          <a:stretch/>
        </p:blipFill>
        <p:spPr>
          <a:xfrm>
            <a:off x="7480706" y="4728362"/>
            <a:ext cx="190195" cy="190195"/>
          </a:xfrm>
          <a:prstGeom prst="rect">
            <a:avLst/>
          </a:prstGeom>
          <a:noFill/>
          <a:ln>
            <a:noFill/>
          </a:ln>
        </p:spPr>
      </p:pic>
      <p:sp>
        <p:nvSpPr>
          <p:cNvPr id="811" name="Google Shape;811;p16"/>
          <p:cNvSpPr/>
          <p:nvPr/>
        </p:nvSpPr>
        <p:spPr>
          <a:xfrm>
            <a:off x="457200" y="448056"/>
            <a:ext cx="304495" cy="304495"/>
          </a:xfrm>
          <a:prstGeom prst="ellipse">
            <a:avLst/>
          </a:prstGeom>
          <a:solidFill>
            <a:srgbClr val="FFFFFF">
              <a:alpha val="10196"/>
            </a:srgbClr>
          </a:solidFill>
          <a:ln cap="flat" cmpd="sng" w="12700">
            <a:solidFill>
              <a:srgbClr val="A3D45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2" name="Google Shape;812;p16"/>
          <p:cNvSpPr txBox="1"/>
          <p:nvPr/>
        </p:nvSpPr>
        <p:spPr>
          <a:xfrm>
            <a:off x="-57607" y="6324905"/>
            <a:ext cx="12306910" cy="1527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900"/>
              <a:buFont typeface="Montserrat"/>
              <a:buNone/>
            </a:pPr>
            <a:r>
              <a:rPr lang="en-US" sz="900">
                <a:solidFill>
                  <a:srgbClr val="000000"/>
                </a:solidFill>
                <a:latin typeface="Montserrat"/>
                <a:ea typeface="Montserrat"/>
                <a:cs typeface="Montserrat"/>
                <a:sym typeface="Montserrat"/>
              </a:rPr>
              <a:t>Avocado Tree Digital © 2026 • </a:t>
            </a:r>
            <a:r>
              <a:rPr lang="en-US" sz="900">
                <a:solidFill>
                  <a:srgbClr val="A3D45F"/>
                </a:solidFill>
                <a:latin typeface="Montserrat"/>
                <a:ea typeface="Montserrat"/>
                <a:cs typeface="Montserrat"/>
                <a:sym typeface="Montserrat"/>
              </a:rPr>
              <a:t>(A)</a:t>
            </a:r>
            <a:r>
              <a:rPr lang="en-US" sz="900">
                <a:solidFill>
                  <a:srgbClr val="000000"/>
                </a:solidFill>
                <a:latin typeface="Montserrat"/>
                <a:ea typeface="Montserrat"/>
                <a:cs typeface="Montserrat"/>
                <a:sym typeface="Montserrat"/>
              </a:rPr>
              <a:t>Intelligent Digital Growth System™</a:t>
            </a:r>
            <a:endParaRPr sz="900">
              <a:solidFill>
                <a:schemeClr val="dk1"/>
              </a:solidFill>
              <a:latin typeface="Calibri"/>
              <a:ea typeface="Calibri"/>
              <a:cs typeface="Calibri"/>
              <a:sym typeface="Calibri"/>
            </a:endParaRPr>
          </a:p>
        </p:txBody>
      </p:sp>
      <p:pic>
        <p:nvPicPr>
          <p:cNvPr id="813" name="Google Shape;813;p16"/>
          <p:cNvPicPr preferRelativeResize="0"/>
          <p:nvPr/>
        </p:nvPicPr>
        <p:blipFill rotWithShape="1">
          <a:blip r:embed="rId7">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 name="Shape 26"/>
        <p:cNvGrpSpPr/>
        <p:nvPr/>
      </p:nvGrpSpPr>
      <p:grpSpPr>
        <a:xfrm>
          <a:off x="0" y="0"/>
          <a:ext cx="0" cy="0"/>
          <a:chOff x="0" y="0"/>
          <a:chExt cx="0" cy="0"/>
        </a:xfrm>
      </p:grpSpPr>
      <p:sp>
        <p:nvSpPr>
          <p:cNvPr id="27" name="Google Shape;27;p2"/>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8" name="Google Shape;28;p2"/>
          <p:cNvPicPr preferRelativeResize="0"/>
          <p:nvPr/>
        </p:nvPicPr>
        <p:blipFill rotWithShape="1">
          <a:blip r:embed="rId3">
            <a:alphaModFix/>
          </a:blip>
          <a:srcRect b="-1" l="0" r="0" t="-1"/>
          <a:stretch/>
        </p:blipFill>
        <p:spPr>
          <a:xfrm>
            <a:off x="0" y="0"/>
            <a:ext cx="12191695" cy="6858000"/>
          </a:xfrm>
          <a:prstGeom prst="rect">
            <a:avLst/>
          </a:prstGeom>
          <a:noFill/>
          <a:ln>
            <a:noFill/>
          </a:ln>
        </p:spPr>
      </p:pic>
      <p:pic>
        <p:nvPicPr>
          <p:cNvPr descr="preencoded.png" id="29" name="Google Shape;29;p2"/>
          <p:cNvPicPr preferRelativeResize="0"/>
          <p:nvPr/>
        </p:nvPicPr>
        <p:blipFill rotWithShape="1">
          <a:blip r:embed="rId4">
            <a:alphaModFix amt="5000"/>
          </a:blip>
          <a:srcRect b="0" l="0" r="0" t="0"/>
          <a:stretch/>
        </p:blipFill>
        <p:spPr>
          <a:xfrm>
            <a:off x="9753905" y="0"/>
            <a:ext cx="2438705" cy="2438705"/>
          </a:xfrm>
          <a:prstGeom prst="rect">
            <a:avLst/>
          </a:prstGeom>
          <a:noFill/>
          <a:ln>
            <a:noFill/>
          </a:ln>
        </p:spPr>
      </p:pic>
      <p:sp>
        <p:nvSpPr>
          <p:cNvPr id="30" name="Google Shape;30;p2"/>
          <p:cNvSpPr txBox="1"/>
          <p:nvPr/>
        </p:nvSpPr>
        <p:spPr>
          <a:xfrm>
            <a:off x="857707" y="609905"/>
            <a:ext cx="10478110"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The Value Proposition</a:t>
            </a:r>
            <a:endParaRPr sz="1000">
              <a:solidFill>
                <a:schemeClr val="dk1"/>
              </a:solidFill>
              <a:latin typeface="Calibri"/>
              <a:ea typeface="Calibri"/>
              <a:cs typeface="Calibri"/>
              <a:sym typeface="Calibri"/>
            </a:endParaRPr>
          </a:p>
        </p:txBody>
      </p:sp>
      <p:sp>
        <p:nvSpPr>
          <p:cNvPr id="31" name="Google Shape;31;p2"/>
          <p:cNvSpPr txBox="1"/>
          <p:nvPr/>
        </p:nvSpPr>
        <p:spPr>
          <a:xfrm>
            <a:off x="819302" y="914400"/>
            <a:ext cx="10554005" cy="3813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700"/>
              <a:buFont typeface="Montserrat"/>
              <a:buNone/>
            </a:pPr>
            <a:r>
              <a:rPr b="1" lang="en-US" sz="2700">
                <a:solidFill>
                  <a:srgbClr val="111827"/>
                </a:solidFill>
                <a:latin typeface="Montserrat"/>
                <a:ea typeface="Montserrat"/>
                <a:cs typeface="Montserrat"/>
                <a:sym typeface="Montserrat"/>
              </a:rPr>
              <a:t>Having a partner focused on growth, as keenly as you.</a:t>
            </a:r>
            <a:endParaRPr sz="2700">
              <a:solidFill>
                <a:schemeClr val="dk1"/>
              </a:solidFill>
              <a:latin typeface="Calibri"/>
              <a:ea typeface="Calibri"/>
              <a:cs typeface="Calibri"/>
              <a:sym typeface="Calibri"/>
            </a:endParaRPr>
          </a:p>
        </p:txBody>
      </p:sp>
      <p:pic>
        <p:nvPicPr>
          <p:cNvPr descr="preencoded.png" id="32" name="Google Shape;32;p2"/>
          <p:cNvPicPr preferRelativeResize="0"/>
          <p:nvPr/>
        </p:nvPicPr>
        <p:blipFill rotWithShape="1">
          <a:blip r:embed="rId5">
            <a:alphaModFix/>
          </a:blip>
          <a:srcRect b="-1" l="0" r="0" t="-1"/>
          <a:stretch/>
        </p:blipFill>
        <p:spPr>
          <a:xfrm>
            <a:off x="1218895" y="1943100"/>
            <a:ext cx="4724705" cy="2281428"/>
          </a:xfrm>
          <a:prstGeom prst="rect">
            <a:avLst/>
          </a:prstGeom>
          <a:noFill/>
          <a:ln>
            <a:noFill/>
          </a:ln>
        </p:spPr>
      </p:pic>
      <p:sp>
        <p:nvSpPr>
          <p:cNvPr id="33" name="Google Shape;33;p2"/>
          <p:cNvSpPr/>
          <p:nvPr/>
        </p:nvSpPr>
        <p:spPr>
          <a:xfrm>
            <a:off x="3267151" y="2247595"/>
            <a:ext cx="666598" cy="666598"/>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4" name="Google Shape;34;p2"/>
          <p:cNvPicPr preferRelativeResize="0"/>
          <p:nvPr/>
        </p:nvPicPr>
        <p:blipFill rotWithShape="1">
          <a:blip r:embed="rId6">
            <a:alphaModFix/>
          </a:blip>
          <a:srcRect b="0" l="0" r="0" t="0"/>
          <a:stretch/>
        </p:blipFill>
        <p:spPr>
          <a:xfrm>
            <a:off x="3486607" y="2467051"/>
            <a:ext cx="228600" cy="228600"/>
          </a:xfrm>
          <a:prstGeom prst="rect">
            <a:avLst/>
          </a:prstGeom>
          <a:noFill/>
          <a:ln>
            <a:noFill/>
          </a:ln>
        </p:spPr>
      </p:pic>
      <p:sp>
        <p:nvSpPr>
          <p:cNvPr id="35" name="Google Shape;35;p2"/>
          <p:cNvSpPr txBox="1"/>
          <p:nvPr/>
        </p:nvSpPr>
        <p:spPr>
          <a:xfrm>
            <a:off x="2314346" y="3105302"/>
            <a:ext cx="2576779"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500"/>
              <a:buFont typeface="Montserrat"/>
              <a:buNone/>
            </a:pPr>
            <a:r>
              <a:rPr b="1" lang="en-US" sz="1500">
                <a:solidFill>
                  <a:srgbClr val="1F2937"/>
                </a:solidFill>
                <a:latin typeface="Montserrat"/>
                <a:ea typeface="Montserrat"/>
                <a:cs typeface="Montserrat"/>
                <a:sym typeface="Montserrat"/>
              </a:rPr>
              <a:t>A true partner, not a vendor</a:t>
            </a:r>
            <a:endParaRPr sz="1500">
              <a:solidFill>
                <a:schemeClr val="dk1"/>
              </a:solidFill>
              <a:latin typeface="Calibri"/>
              <a:ea typeface="Calibri"/>
              <a:cs typeface="Calibri"/>
              <a:sym typeface="Calibri"/>
            </a:endParaRPr>
          </a:p>
        </p:txBody>
      </p:sp>
      <p:sp>
        <p:nvSpPr>
          <p:cNvPr id="36" name="Google Shape;36;p2"/>
          <p:cNvSpPr txBox="1"/>
          <p:nvPr/>
        </p:nvSpPr>
        <p:spPr>
          <a:xfrm>
            <a:off x="1524305" y="3486607"/>
            <a:ext cx="4153205" cy="43891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lang="en-US" sz="1000">
                <a:solidFill>
                  <a:srgbClr val="6B7280"/>
                </a:solidFill>
                <a:latin typeface="Montserrat"/>
                <a:ea typeface="Montserrat"/>
                <a:cs typeface="Montserrat"/>
                <a:sym typeface="Montserrat"/>
              </a:rPr>
              <a:t>We sit on your side of the table. Your growth is the goal we are measured on, not billable hours.</a:t>
            </a:r>
            <a:endParaRPr sz="1000">
              <a:solidFill>
                <a:schemeClr val="dk1"/>
              </a:solidFill>
              <a:latin typeface="Calibri"/>
              <a:ea typeface="Calibri"/>
              <a:cs typeface="Calibri"/>
              <a:sym typeface="Calibri"/>
            </a:endParaRPr>
          </a:p>
        </p:txBody>
      </p:sp>
      <p:pic>
        <p:nvPicPr>
          <p:cNvPr descr="preencoded.png" id="37" name="Google Shape;37;p2"/>
          <p:cNvPicPr preferRelativeResize="0"/>
          <p:nvPr/>
        </p:nvPicPr>
        <p:blipFill rotWithShape="1">
          <a:blip r:embed="rId5">
            <a:alphaModFix/>
          </a:blip>
          <a:srcRect b="-1" l="0" r="0" t="-1"/>
          <a:stretch/>
        </p:blipFill>
        <p:spPr>
          <a:xfrm>
            <a:off x="6248095" y="1943100"/>
            <a:ext cx="4724705" cy="2281428"/>
          </a:xfrm>
          <a:prstGeom prst="rect">
            <a:avLst/>
          </a:prstGeom>
          <a:noFill/>
          <a:ln>
            <a:noFill/>
          </a:ln>
        </p:spPr>
      </p:pic>
      <p:sp>
        <p:nvSpPr>
          <p:cNvPr id="38" name="Google Shape;38;p2"/>
          <p:cNvSpPr/>
          <p:nvPr/>
        </p:nvSpPr>
        <p:spPr>
          <a:xfrm>
            <a:off x="8296351" y="2247595"/>
            <a:ext cx="666598" cy="666598"/>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9" name="Google Shape;39;p2"/>
          <p:cNvPicPr preferRelativeResize="0"/>
          <p:nvPr/>
        </p:nvPicPr>
        <p:blipFill rotWithShape="1">
          <a:blip r:embed="rId7">
            <a:alphaModFix/>
          </a:blip>
          <a:srcRect b="0" l="-133" r="-133" t="0"/>
          <a:stretch/>
        </p:blipFill>
        <p:spPr>
          <a:xfrm>
            <a:off x="8544154" y="2467051"/>
            <a:ext cx="171907" cy="228600"/>
          </a:xfrm>
          <a:prstGeom prst="rect">
            <a:avLst/>
          </a:prstGeom>
          <a:noFill/>
          <a:ln>
            <a:noFill/>
          </a:ln>
        </p:spPr>
      </p:pic>
      <p:sp>
        <p:nvSpPr>
          <p:cNvPr id="40" name="Google Shape;40;p2"/>
          <p:cNvSpPr txBox="1"/>
          <p:nvPr/>
        </p:nvSpPr>
        <p:spPr>
          <a:xfrm>
            <a:off x="7348118" y="3105302"/>
            <a:ext cx="2571293"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500"/>
              <a:buFont typeface="Montserrat"/>
              <a:buNone/>
            </a:pPr>
            <a:r>
              <a:rPr b="1" lang="en-US" sz="1500">
                <a:solidFill>
                  <a:srgbClr val="1F2937"/>
                </a:solidFill>
                <a:latin typeface="Montserrat"/>
                <a:ea typeface="Montserrat"/>
                <a:cs typeface="Montserrat"/>
                <a:sym typeface="Montserrat"/>
              </a:rPr>
              <a:t>One team owning it all</a:t>
            </a:r>
            <a:endParaRPr sz="1500">
              <a:solidFill>
                <a:schemeClr val="dk1"/>
              </a:solidFill>
              <a:latin typeface="Calibri"/>
              <a:ea typeface="Calibri"/>
              <a:cs typeface="Calibri"/>
              <a:sym typeface="Calibri"/>
            </a:endParaRPr>
          </a:p>
        </p:txBody>
      </p:sp>
      <p:sp>
        <p:nvSpPr>
          <p:cNvPr id="41" name="Google Shape;41;p2"/>
          <p:cNvSpPr txBox="1"/>
          <p:nvPr/>
        </p:nvSpPr>
        <p:spPr>
          <a:xfrm>
            <a:off x="6553505" y="3486607"/>
            <a:ext cx="4153205" cy="438912"/>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lang="en-US" sz="1000">
                <a:solidFill>
                  <a:srgbClr val="6B7280"/>
                </a:solidFill>
                <a:latin typeface="Montserrat"/>
                <a:ea typeface="Montserrat"/>
                <a:cs typeface="Montserrat"/>
                <a:sym typeface="Montserrat"/>
              </a:rPr>
              <a:t>Website, CRM, marketing and analytics run as one connected system, with a single team accountable for the result.</a:t>
            </a:r>
            <a:endParaRPr sz="1000">
              <a:solidFill>
                <a:schemeClr val="dk1"/>
              </a:solidFill>
              <a:latin typeface="Calibri"/>
              <a:ea typeface="Calibri"/>
              <a:cs typeface="Calibri"/>
              <a:sym typeface="Calibri"/>
            </a:endParaRPr>
          </a:p>
        </p:txBody>
      </p:sp>
      <p:pic>
        <p:nvPicPr>
          <p:cNvPr descr="preencoded.png" id="42" name="Google Shape;42;p2"/>
          <p:cNvPicPr preferRelativeResize="0"/>
          <p:nvPr/>
        </p:nvPicPr>
        <p:blipFill rotWithShape="1">
          <a:blip r:embed="rId8">
            <a:alphaModFix/>
          </a:blip>
          <a:srcRect b="-1" l="0" r="0" t="-1"/>
          <a:stretch/>
        </p:blipFill>
        <p:spPr>
          <a:xfrm>
            <a:off x="1218895" y="4529023"/>
            <a:ext cx="4724705" cy="2498141"/>
          </a:xfrm>
          <a:prstGeom prst="rect">
            <a:avLst/>
          </a:prstGeom>
          <a:noFill/>
          <a:ln>
            <a:noFill/>
          </a:ln>
        </p:spPr>
      </p:pic>
      <p:sp>
        <p:nvSpPr>
          <p:cNvPr id="43" name="Google Shape;43;p2"/>
          <p:cNvSpPr/>
          <p:nvPr/>
        </p:nvSpPr>
        <p:spPr>
          <a:xfrm>
            <a:off x="3267151" y="4833518"/>
            <a:ext cx="666598" cy="666598"/>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44" name="Google Shape;44;p2"/>
          <p:cNvPicPr preferRelativeResize="0"/>
          <p:nvPr/>
        </p:nvPicPr>
        <p:blipFill rotWithShape="1">
          <a:blip r:embed="rId9">
            <a:alphaModFix/>
          </a:blip>
          <a:srcRect b="0" l="0" r="0" t="0"/>
          <a:stretch/>
        </p:blipFill>
        <p:spPr>
          <a:xfrm>
            <a:off x="3486607" y="5052974"/>
            <a:ext cx="228600" cy="228600"/>
          </a:xfrm>
          <a:prstGeom prst="rect">
            <a:avLst/>
          </a:prstGeom>
          <a:noFill/>
          <a:ln>
            <a:noFill/>
          </a:ln>
        </p:spPr>
      </p:pic>
      <p:sp>
        <p:nvSpPr>
          <p:cNvPr id="45" name="Google Shape;45;p2"/>
          <p:cNvSpPr txBox="1"/>
          <p:nvPr/>
        </p:nvSpPr>
        <p:spPr>
          <a:xfrm>
            <a:off x="2561234" y="5691226"/>
            <a:ext cx="2079346"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500"/>
              <a:buFont typeface="Montserrat"/>
              <a:buNone/>
            </a:pPr>
            <a:r>
              <a:rPr b="1" lang="en-US" sz="1500">
                <a:solidFill>
                  <a:srgbClr val="1F2937"/>
                </a:solidFill>
                <a:latin typeface="Montserrat"/>
                <a:ea typeface="Montserrat"/>
                <a:cs typeface="Montserrat"/>
                <a:sym typeface="Montserrat"/>
              </a:rPr>
              <a:t>No agency mark-up</a:t>
            </a:r>
            <a:endParaRPr sz="1500">
              <a:solidFill>
                <a:schemeClr val="dk1"/>
              </a:solidFill>
              <a:latin typeface="Calibri"/>
              <a:ea typeface="Calibri"/>
              <a:cs typeface="Calibri"/>
              <a:sym typeface="Calibri"/>
            </a:endParaRPr>
          </a:p>
        </p:txBody>
      </p:sp>
      <p:sp>
        <p:nvSpPr>
          <p:cNvPr id="46" name="Google Shape;46;p2"/>
          <p:cNvSpPr txBox="1"/>
          <p:nvPr/>
        </p:nvSpPr>
        <p:spPr>
          <a:xfrm>
            <a:off x="1524305" y="6072530"/>
            <a:ext cx="4153205" cy="657454"/>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lang="en-US" sz="1000">
                <a:solidFill>
                  <a:srgbClr val="6B7280"/>
                </a:solidFill>
                <a:latin typeface="Montserrat"/>
                <a:ea typeface="Montserrat"/>
                <a:cs typeface="Montserrat"/>
                <a:sym typeface="Montserrat"/>
              </a:rPr>
              <a:t>Direct access to senior talent and the right tools, without layers of reselling inflating the bill.</a:t>
            </a:r>
            <a:endParaRPr sz="1000">
              <a:solidFill>
                <a:schemeClr val="dk1"/>
              </a:solidFill>
              <a:latin typeface="Calibri"/>
              <a:ea typeface="Calibri"/>
              <a:cs typeface="Calibri"/>
              <a:sym typeface="Calibri"/>
            </a:endParaRPr>
          </a:p>
        </p:txBody>
      </p:sp>
      <p:pic>
        <p:nvPicPr>
          <p:cNvPr descr="preencoded.png" id="47" name="Google Shape;47;p2"/>
          <p:cNvPicPr preferRelativeResize="0"/>
          <p:nvPr/>
        </p:nvPicPr>
        <p:blipFill rotWithShape="1">
          <a:blip r:embed="rId8">
            <a:alphaModFix/>
          </a:blip>
          <a:srcRect b="-1" l="0" r="0" t="-1"/>
          <a:stretch/>
        </p:blipFill>
        <p:spPr>
          <a:xfrm>
            <a:off x="6248095" y="4529023"/>
            <a:ext cx="4724705" cy="2498141"/>
          </a:xfrm>
          <a:prstGeom prst="rect">
            <a:avLst/>
          </a:prstGeom>
          <a:noFill/>
          <a:ln>
            <a:noFill/>
          </a:ln>
        </p:spPr>
      </p:pic>
      <p:sp>
        <p:nvSpPr>
          <p:cNvPr id="48" name="Google Shape;48;p2"/>
          <p:cNvSpPr/>
          <p:nvPr/>
        </p:nvSpPr>
        <p:spPr>
          <a:xfrm>
            <a:off x="8296351" y="4833518"/>
            <a:ext cx="666598" cy="666598"/>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49" name="Google Shape;49;p2"/>
          <p:cNvPicPr preferRelativeResize="0"/>
          <p:nvPr/>
        </p:nvPicPr>
        <p:blipFill rotWithShape="1">
          <a:blip r:embed="rId10">
            <a:alphaModFix/>
          </a:blip>
          <a:srcRect b="0" l="-80" r="-80" t="0"/>
          <a:stretch/>
        </p:blipFill>
        <p:spPr>
          <a:xfrm>
            <a:off x="8486546" y="5052974"/>
            <a:ext cx="286207" cy="228600"/>
          </a:xfrm>
          <a:prstGeom prst="rect">
            <a:avLst/>
          </a:prstGeom>
          <a:noFill/>
          <a:ln>
            <a:noFill/>
          </a:ln>
        </p:spPr>
      </p:pic>
      <p:sp>
        <p:nvSpPr>
          <p:cNvPr id="50" name="Google Shape;50;p2"/>
          <p:cNvSpPr txBox="1"/>
          <p:nvPr/>
        </p:nvSpPr>
        <p:spPr>
          <a:xfrm>
            <a:off x="7868095" y="5606162"/>
            <a:ext cx="1889895"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500"/>
              <a:buFont typeface="Montserrat"/>
              <a:buNone/>
            </a:pPr>
            <a:r>
              <a:rPr b="1" lang="en-US" sz="1500">
                <a:solidFill>
                  <a:srgbClr val="1F2937"/>
                </a:solidFill>
                <a:latin typeface="Montserrat"/>
                <a:ea typeface="Montserrat"/>
                <a:cs typeface="Montserrat"/>
                <a:sym typeface="Montserrat"/>
              </a:rPr>
              <a:t>Experience that keeps you ahead</a:t>
            </a:r>
            <a:endParaRPr sz="1500">
              <a:solidFill>
                <a:schemeClr val="dk1"/>
              </a:solidFill>
              <a:latin typeface="Calibri"/>
              <a:ea typeface="Calibri"/>
              <a:cs typeface="Calibri"/>
              <a:sym typeface="Calibri"/>
            </a:endParaRPr>
          </a:p>
        </p:txBody>
      </p:sp>
      <p:sp>
        <p:nvSpPr>
          <p:cNvPr id="51" name="Google Shape;51;p2"/>
          <p:cNvSpPr txBox="1"/>
          <p:nvPr/>
        </p:nvSpPr>
        <p:spPr>
          <a:xfrm>
            <a:off x="6553505" y="6072530"/>
            <a:ext cx="4153205" cy="657454"/>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lang="en-US" sz="1000">
                <a:solidFill>
                  <a:srgbClr val="6B7280"/>
                </a:solidFill>
                <a:latin typeface="Montserrat"/>
                <a:ea typeface="Montserrat"/>
                <a:cs typeface="Montserrat"/>
                <a:sym typeface="Montserrat"/>
              </a:rPr>
              <a:t>Proven expertise and AI put to real work, so you move faster than competitors still stuck experimenting.</a:t>
            </a:r>
            <a:endParaRPr sz="1000">
              <a:solidFill>
                <a:schemeClr val="dk1"/>
              </a:solidFill>
              <a:latin typeface="Calibri"/>
              <a:ea typeface="Calibri"/>
              <a:cs typeface="Calibri"/>
              <a:sym typeface="Calibri"/>
            </a:endParaRPr>
          </a:p>
        </p:txBody>
      </p:sp>
      <p:sp>
        <p:nvSpPr>
          <p:cNvPr id="52" name="Google Shape;52;p2"/>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53" name="Google Shape;53;p2"/>
          <p:cNvSpPr txBox="1"/>
          <p:nvPr/>
        </p:nvSpPr>
        <p:spPr>
          <a:xfrm>
            <a:off x="11533327" y="6400800"/>
            <a:ext cx="286207"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02</a:t>
            </a:r>
            <a:endParaRPr sz="1200">
              <a:solidFill>
                <a:schemeClr val="dk1"/>
              </a:solidFill>
              <a:latin typeface="Calibri"/>
              <a:ea typeface="Calibri"/>
              <a:cs typeface="Calibri"/>
              <a:sym typeface="Calibri"/>
            </a:endParaRPr>
          </a:p>
        </p:txBody>
      </p:sp>
      <p:sp>
        <p:nvSpPr>
          <p:cNvPr id="54" name="Google Shape;54;p2"/>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55" name="Google Shape;55;p2"/>
          <p:cNvPicPr preferRelativeResize="0"/>
          <p:nvPr/>
        </p:nvPicPr>
        <p:blipFill rotWithShape="1">
          <a:blip r:embed="rId11">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3"/>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62" name="Google Shape;62;p3"/>
          <p:cNvPicPr preferRelativeResize="0"/>
          <p:nvPr/>
        </p:nvPicPr>
        <p:blipFill rotWithShape="1">
          <a:blip r:embed="rId3">
            <a:alphaModFix/>
          </a:blip>
          <a:srcRect b="-1" l="0" r="0" t="-1"/>
          <a:stretch/>
        </p:blipFill>
        <p:spPr>
          <a:xfrm>
            <a:off x="0" y="0"/>
            <a:ext cx="12191695" cy="6858000"/>
          </a:xfrm>
          <a:prstGeom prst="rect">
            <a:avLst/>
          </a:prstGeom>
          <a:noFill/>
          <a:ln>
            <a:noFill/>
          </a:ln>
        </p:spPr>
      </p:pic>
      <p:pic>
        <p:nvPicPr>
          <p:cNvPr descr="preencoded.png" id="63" name="Google Shape;63;p3"/>
          <p:cNvPicPr preferRelativeResize="0"/>
          <p:nvPr/>
        </p:nvPicPr>
        <p:blipFill rotWithShape="1">
          <a:blip r:embed="rId4">
            <a:alphaModFix amt="10000"/>
          </a:blip>
          <a:srcRect b="0" l="0" r="0" t="0"/>
          <a:stretch/>
        </p:blipFill>
        <p:spPr>
          <a:xfrm>
            <a:off x="10972800" y="0"/>
            <a:ext cx="1218895" cy="1218895"/>
          </a:xfrm>
          <a:prstGeom prst="rect">
            <a:avLst/>
          </a:prstGeom>
          <a:noFill/>
          <a:ln>
            <a:noFill/>
          </a:ln>
        </p:spPr>
      </p:pic>
      <p:sp>
        <p:nvSpPr>
          <p:cNvPr id="64" name="Google Shape;64;p3"/>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65" name="Google Shape;65;p3"/>
          <p:cNvSpPr txBox="1"/>
          <p:nvPr/>
        </p:nvSpPr>
        <p:spPr>
          <a:xfrm>
            <a:off x="11523269" y="6400800"/>
            <a:ext cx="29535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10</a:t>
            </a:r>
            <a:endParaRPr sz="1200">
              <a:solidFill>
                <a:schemeClr val="dk1"/>
              </a:solidFill>
              <a:latin typeface="Calibri"/>
              <a:ea typeface="Calibri"/>
              <a:cs typeface="Calibri"/>
              <a:sym typeface="Calibri"/>
            </a:endParaRPr>
          </a:p>
        </p:txBody>
      </p:sp>
      <p:sp>
        <p:nvSpPr>
          <p:cNvPr id="66" name="Google Shape;66;p3"/>
          <p:cNvSpPr txBox="1"/>
          <p:nvPr/>
        </p:nvSpPr>
        <p:spPr>
          <a:xfrm>
            <a:off x="1162202" y="381305"/>
            <a:ext cx="98682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Comparison Matrix</a:t>
            </a:r>
            <a:endParaRPr sz="1000">
              <a:solidFill>
                <a:schemeClr val="dk1"/>
              </a:solidFill>
              <a:latin typeface="Calibri"/>
              <a:ea typeface="Calibri"/>
              <a:cs typeface="Calibri"/>
              <a:sym typeface="Calibri"/>
            </a:endParaRPr>
          </a:p>
        </p:txBody>
      </p:sp>
      <p:sp>
        <p:nvSpPr>
          <p:cNvPr id="67" name="Google Shape;67;p3"/>
          <p:cNvSpPr txBox="1"/>
          <p:nvPr/>
        </p:nvSpPr>
        <p:spPr>
          <a:xfrm>
            <a:off x="1162202" y="647395"/>
            <a:ext cx="9868205"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200"/>
              <a:buFont typeface="Montserrat"/>
              <a:buNone/>
            </a:pPr>
            <a:r>
              <a:rPr b="1" lang="en-US" sz="2200">
                <a:solidFill>
                  <a:srgbClr val="111827"/>
                </a:solidFill>
                <a:latin typeface="Montserrat"/>
                <a:ea typeface="Montserrat"/>
                <a:cs typeface="Montserrat"/>
                <a:sym typeface="Montserrat"/>
              </a:rPr>
              <a:t>How Do You Want to Run Your Digital Growth?</a:t>
            </a:r>
            <a:endParaRPr sz="2200">
              <a:solidFill>
                <a:schemeClr val="dk1"/>
              </a:solidFill>
              <a:latin typeface="Calibri"/>
              <a:ea typeface="Calibri"/>
              <a:cs typeface="Calibri"/>
              <a:sym typeface="Calibri"/>
            </a:endParaRPr>
          </a:p>
        </p:txBody>
      </p:sp>
      <p:sp>
        <p:nvSpPr>
          <p:cNvPr id="68" name="Google Shape;68;p3"/>
          <p:cNvSpPr/>
          <p:nvPr/>
        </p:nvSpPr>
        <p:spPr>
          <a:xfrm>
            <a:off x="609905" y="2781605"/>
            <a:ext cx="2419502"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 name="Google Shape;69;p3"/>
          <p:cNvSpPr txBox="1"/>
          <p:nvPr/>
        </p:nvSpPr>
        <p:spPr>
          <a:xfrm>
            <a:off x="609905" y="2324405"/>
            <a:ext cx="2496312"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rgbClr val="333333"/>
              </a:buClr>
              <a:buSzPts val="900"/>
              <a:buFont typeface="Montserrat"/>
              <a:buNone/>
            </a:pPr>
            <a:r>
              <a:rPr b="1" lang="en-US" sz="900">
                <a:solidFill>
                  <a:srgbClr val="333333"/>
                </a:solidFill>
                <a:latin typeface="Montserrat"/>
                <a:ea typeface="Montserrat"/>
                <a:cs typeface="Montserrat"/>
                <a:sym typeface="Montserrat"/>
              </a:rPr>
              <a:t>Ownership &amp; Accountability</a:t>
            </a:r>
            <a:endParaRPr sz="900">
              <a:solidFill>
                <a:schemeClr val="dk1"/>
              </a:solidFill>
              <a:latin typeface="Calibri"/>
              <a:ea typeface="Calibri"/>
              <a:cs typeface="Calibri"/>
              <a:sym typeface="Calibri"/>
            </a:endParaRPr>
          </a:p>
        </p:txBody>
      </p:sp>
      <p:pic>
        <p:nvPicPr>
          <p:cNvPr descr="preencoded.png" id="70" name="Google Shape;70;p3"/>
          <p:cNvPicPr preferRelativeResize="0"/>
          <p:nvPr/>
        </p:nvPicPr>
        <p:blipFill rotWithShape="1">
          <a:blip r:embed="rId5">
            <a:alphaModFix/>
          </a:blip>
          <a:srcRect b="0" l="0" r="0" t="0"/>
          <a:stretch/>
        </p:blipFill>
        <p:spPr>
          <a:xfrm>
            <a:off x="3023921" y="2324405"/>
            <a:ext cx="2857500" cy="466344"/>
          </a:xfrm>
          <a:prstGeom prst="rect">
            <a:avLst/>
          </a:prstGeom>
          <a:noFill/>
          <a:ln>
            <a:noFill/>
          </a:ln>
        </p:spPr>
      </p:pic>
      <p:sp>
        <p:nvSpPr>
          <p:cNvPr id="71" name="Google Shape;71;p3"/>
          <p:cNvSpPr/>
          <p:nvPr/>
        </p:nvSpPr>
        <p:spPr>
          <a:xfrm>
            <a:off x="3023921" y="2324405"/>
            <a:ext cx="2857500" cy="467258"/>
          </a:xfrm>
          <a:prstGeom prst="rect">
            <a:avLst/>
          </a:prstGeom>
          <a:solidFill>
            <a:srgbClr val="FFFFFF">
              <a:alpha val="0"/>
            </a:srgbClr>
          </a:solidFill>
          <a:ln cap="flat" cmpd="sng" w="25400">
            <a:solidFill>
              <a:srgbClr val="A3D45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b="1" lang="en-US" sz="900">
                <a:solidFill>
                  <a:srgbClr val="555555"/>
                </a:solidFill>
                <a:latin typeface="Montserrat"/>
                <a:ea typeface="Montserrat"/>
                <a:cs typeface="Montserrat"/>
                <a:sym typeface="Montserrat"/>
              </a:rPr>
              <a:t>Single partner, full ownership</a:t>
            </a:r>
            <a:endParaRPr sz="900">
              <a:solidFill>
                <a:schemeClr val="dk1"/>
              </a:solidFill>
              <a:latin typeface="Calibri"/>
              <a:ea typeface="Calibri"/>
              <a:cs typeface="Calibri"/>
              <a:sym typeface="Calibri"/>
            </a:endParaRPr>
          </a:p>
        </p:txBody>
      </p:sp>
      <p:sp>
        <p:nvSpPr>
          <p:cNvPr id="72" name="Google Shape;72;p3"/>
          <p:cNvSpPr/>
          <p:nvPr/>
        </p:nvSpPr>
        <p:spPr>
          <a:xfrm>
            <a:off x="5876849" y="2781605"/>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 name="Google Shape;73;p3"/>
          <p:cNvSpPr txBox="1"/>
          <p:nvPr/>
        </p:nvSpPr>
        <p:spPr>
          <a:xfrm>
            <a:off x="5838444" y="2324405"/>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Fragmented</a:t>
            </a:r>
            <a:endParaRPr sz="900">
              <a:solidFill>
                <a:schemeClr val="dk1"/>
              </a:solidFill>
              <a:latin typeface="Calibri"/>
              <a:ea typeface="Calibri"/>
              <a:cs typeface="Calibri"/>
              <a:sym typeface="Calibri"/>
            </a:endParaRPr>
          </a:p>
        </p:txBody>
      </p:sp>
      <p:sp>
        <p:nvSpPr>
          <p:cNvPr id="74" name="Google Shape;74;p3"/>
          <p:cNvSpPr/>
          <p:nvPr/>
        </p:nvSpPr>
        <p:spPr>
          <a:xfrm>
            <a:off x="8729777" y="2781605"/>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 name="Google Shape;75;p3"/>
          <p:cNvSpPr txBox="1"/>
          <p:nvPr/>
        </p:nvSpPr>
        <p:spPr>
          <a:xfrm>
            <a:off x="8691372" y="2324405"/>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None / Finger-pointing</a:t>
            </a:r>
            <a:endParaRPr sz="900">
              <a:solidFill>
                <a:schemeClr val="dk1"/>
              </a:solidFill>
              <a:latin typeface="Calibri"/>
              <a:ea typeface="Calibri"/>
              <a:cs typeface="Calibri"/>
              <a:sym typeface="Calibri"/>
            </a:endParaRPr>
          </a:p>
        </p:txBody>
      </p:sp>
      <p:sp>
        <p:nvSpPr>
          <p:cNvPr id="76" name="Google Shape;76;p3"/>
          <p:cNvSpPr/>
          <p:nvPr/>
        </p:nvSpPr>
        <p:spPr>
          <a:xfrm>
            <a:off x="609905" y="3243377"/>
            <a:ext cx="2419502"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 name="Google Shape;77;p3"/>
          <p:cNvSpPr txBox="1"/>
          <p:nvPr/>
        </p:nvSpPr>
        <p:spPr>
          <a:xfrm>
            <a:off x="609905" y="2786177"/>
            <a:ext cx="2496312"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rgbClr val="333333"/>
              </a:buClr>
              <a:buSzPts val="900"/>
              <a:buFont typeface="Montserrat"/>
              <a:buNone/>
            </a:pPr>
            <a:r>
              <a:rPr b="1" lang="en-US" sz="900">
                <a:solidFill>
                  <a:srgbClr val="333333"/>
                </a:solidFill>
                <a:latin typeface="Montserrat"/>
                <a:ea typeface="Montserrat"/>
                <a:cs typeface="Montserrat"/>
                <a:sym typeface="Montserrat"/>
              </a:rPr>
              <a:t>Agentic &amp; Generative AI</a:t>
            </a:r>
            <a:endParaRPr sz="900">
              <a:solidFill>
                <a:schemeClr val="dk1"/>
              </a:solidFill>
              <a:latin typeface="Calibri"/>
              <a:ea typeface="Calibri"/>
              <a:cs typeface="Calibri"/>
              <a:sym typeface="Calibri"/>
            </a:endParaRPr>
          </a:p>
        </p:txBody>
      </p:sp>
      <p:pic>
        <p:nvPicPr>
          <p:cNvPr descr="preencoded.png" id="78" name="Google Shape;78;p3"/>
          <p:cNvPicPr preferRelativeResize="0"/>
          <p:nvPr/>
        </p:nvPicPr>
        <p:blipFill rotWithShape="1">
          <a:blip r:embed="rId5">
            <a:alphaModFix/>
          </a:blip>
          <a:srcRect b="0" l="0" r="0" t="0"/>
          <a:stretch/>
        </p:blipFill>
        <p:spPr>
          <a:xfrm>
            <a:off x="3023921" y="2786177"/>
            <a:ext cx="2857500" cy="466344"/>
          </a:xfrm>
          <a:prstGeom prst="rect">
            <a:avLst/>
          </a:prstGeom>
          <a:noFill/>
          <a:ln>
            <a:noFill/>
          </a:ln>
        </p:spPr>
      </p:pic>
      <p:sp>
        <p:nvSpPr>
          <p:cNvPr id="79" name="Google Shape;79;p3"/>
          <p:cNvSpPr/>
          <p:nvPr/>
        </p:nvSpPr>
        <p:spPr>
          <a:xfrm>
            <a:off x="3023921" y="2786177"/>
            <a:ext cx="2857500" cy="467258"/>
          </a:xfrm>
          <a:prstGeom prst="rect">
            <a:avLst/>
          </a:prstGeom>
          <a:solidFill>
            <a:srgbClr val="FFFFFF">
              <a:alpha val="0"/>
            </a:srgbClr>
          </a:solidFill>
          <a:ln cap="flat" cmpd="sng" w="25400">
            <a:solidFill>
              <a:srgbClr val="A3D45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b="1" lang="en-US" sz="900">
                <a:solidFill>
                  <a:srgbClr val="555555"/>
                </a:solidFill>
                <a:latin typeface="Montserrat"/>
                <a:ea typeface="Montserrat"/>
                <a:cs typeface="Montserrat"/>
                <a:sym typeface="Montserrat"/>
              </a:rPr>
              <a:t>Embedded, governed &amp; strategic</a:t>
            </a:r>
            <a:endParaRPr sz="900">
              <a:solidFill>
                <a:schemeClr val="dk1"/>
              </a:solidFill>
              <a:latin typeface="Calibri"/>
              <a:ea typeface="Calibri"/>
              <a:cs typeface="Calibri"/>
              <a:sym typeface="Calibri"/>
            </a:endParaRPr>
          </a:p>
        </p:txBody>
      </p:sp>
      <p:sp>
        <p:nvSpPr>
          <p:cNvPr id="80" name="Google Shape;80;p3"/>
          <p:cNvSpPr/>
          <p:nvPr/>
        </p:nvSpPr>
        <p:spPr>
          <a:xfrm>
            <a:off x="5876849" y="3243377"/>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 name="Google Shape;81;p3"/>
          <p:cNvSpPr txBox="1"/>
          <p:nvPr/>
        </p:nvSpPr>
        <p:spPr>
          <a:xfrm>
            <a:off x="5838444" y="2786177"/>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Hard to build / Costly</a:t>
            </a:r>
            <a:endParaRPr sz="900">
              <a:solidFill>
                <a:schemeClr val="dk1"/>
              </a:solidFill>
              <a:latin typeface="Calibri"/>
              <a:ea typeface="Calibri"/>
              <a:cs typeface="Calibri"/>
              <a:sym typeface="Calibri"/>
            </a:endParaRPr>
          </a:p>
        </p:txBody>
      </p:sp>
      <p:sp>
        <p:nvSpPr>
          <p:cNvPr id="82" name="Google Shape;82;p3"/>
          <p:cNvSpPr/>
          <p:nvPr/>
        </p:nvSpPr>
        <p:spPr>
          <a:xfrm>
            <a:off x="8729777" y="3243377"/>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 name="Google Shape;83;p3"/>
          <p:cNvSpPr txBox="1"/>
          <p:nvPr/>
        </p:nvSpPr>
        <p:spPr>
          <a:xfrm>
            <a:off x="8691372" y="2786177"/>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Usually cosmetic / Bolt-on</a:t>
            </a:r>
            <a:endParaRPr sz="900">
              <a:solidFill>
                <a:schemeClr val="dk1"/>
              </a:solidFill>
              <a:latin typeface="Calibri"/>
              <a:ea typeface="Calibri"/>
              <a:cs typeface="Calibri"/>
              <a:sym typeface="Calibri"/>
            </a:endParaRPr>
          </a:p>
        </p:txBody>
      </p:sp>
      <p:sp>
        <p:nvSpPr>
          <p:cNvPr id="84" name="Google Shape;84;p3"/>
          <p:cNvSpPr/>
          <p:nvPr/>
        </p:nvSpPr>
        <p:spPr>
          <a:xfrm>
            <a:off x="609905" y="3705149"/>
            <a:ext cx="2419502"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 name="Google Shape;85;p3"/>
          <p:cNvSpPr txBox="1"/>
          <p:nvPr/>
        </p:nvSpPr>
        <p:spPr>
          <a:xfrm>
            <a:off x="609905" y="3247949"/>
            <a:ext cx="2496312"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rgbClr val="333333"/>
              </a:buClr>
              <a:buSzPts val="900"/>
              <a:buFont typeface="Montserrat"/>
              <a:buNone/>
            </a:pPr>
            <a:r>
              <a:rPr b="1" lang="en-US" sz="900">
                <a:solidFill>
                  <a:srgbClr val="333333"/>
                </a:solidFill>
                <a:latin typeface="Montserrat"/>
                <a:ea typeface="Montserrat"/>
                <a:cs typeface="Montserrat"/>
                <a:sym typeface="Montserrat"/>
              </a:rPr>
              <a:t>Speed of Execution</a:t>
            </a:r>
            <a:endParaRPr sz="900">
              <a:solidFill>
                <a:schemeClr val="dk1"/>
              </a:solidFill>
              <a:latin typeface="Calibri"/>
              <a:ea typeface="Calibri"/>
              <a:cs typeface="Calibri"/>
              <a:sym typeface="Calibri"/>
            </a:endParaRPr>
          </a:p>
        </p:txBody>
      </p:sp>
      <p:pic>
        <p:nvPicPr>
          <p:cNvPr descr="preencoded.png" id="86" name="Google Shape;86;p3"/>
          <p:cNvPicPr preferRelativeResize="0"/>
          <p:nvPr/>
        </p:nvPicPr>
        <p:blipFill rotWithShape="1">
          <a:blip r:embed="rId5">
            <a:alphaModFix/>
          </a:blip>
          <a:srcRect b="0" l="0" r="0" t="0"/>
          <a:stretch/>
        </p:blipFill>
        <p:spPr>
          <a:xfrm>
            <a:off x="3023921" y="3247949"/>
            <a:ext cx="2857500" cy="466344"/>
          </a:xfrm>
          <a:prstGeom prst="rect">
            <a:avLst/>
          </a:prstGeom>
          <a:noFill/>
          <a:ln>
            <a:noFill/>
          </a:ln>
        </p:spPr>
      </p:pic>
      <p:sp>
        <p:nvSpPr>
          <p:cNvPr id="87" name="Google Shape;87;p3"/>
          <p:cNvSpPr/>
          <p:nvPr/>
        </p:nvSpPr>
        <p:spPr>
          <a:xfrm>
            <a:off x="3023921" y="3247949"/>
            <a:ext cx="2857500" cy="467258"/>
          </a:xfrm>
          <a:prstGeom prst="rect">
            <a:avLst/>
          </a:prstGeom>
          <a:solidFill>
            <a:srgbClr val="FFFFFF">
              <a:alpha val="0"/>
            </a:srgbClr>
          </a:solidFill>
          <a:ln cap="flat" cmpd="sng" w="25400">
            <a:solidFill>
              <a:srgbClr val="A3D45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b="1" lang="en-US" sz="900">
                <a:solidFill>
                  <a:srgbClr val="555555"/>
                </a:solidFill>
                <a:latin typeface="Montserrat"/>
                <a:ea typeface="Montserrat"/>
                <a:cs typeface="Montserrat"/>
                <a:sym typeface="Montserrat"/>
              </a:rPr>
              <a:t>Fast (Campaigns live 4wks)</a:t>
            </a:r>
            <a:endParaRPr sz="900">
              <a:solidFill>
                <a:schemeClr val="dk1"/>
              </a:solidFill>
              <a:latin typeface="Calibri"/>
              <a:ea typeface="Calibri"/>
              <a:cs typeface="Calibri"/>
              <a:sym typeface="Calibri"/>
            </a:endParaRPr>
          </a:p>
        </p:txBody>
      </p:sp>
      <p:sp>
        <p:nvSpPr>
          <p:cNvPr id="88" name="Google Shape;88;p3"/>
          <p:cNvSpPr/>
          <p:nvPr/>
        </p:nvSpPr>
        <p:spPr>
          <a:xfrm>
            <a:off x="5876849" y="3705149"/>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 name="Google Shape;89;p3"/>
          <p:cNvSpPr txBox="1"/>
          <p:nvPr/>
        </p:nvSpPr>
        <p:spPr>
          <a:xfrm>
            <a:off x="5838444" y="3247949"/>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888888"/>
              </a:buClr>
              <a:buSzPts val="900"/>
              <a:buFont typeface="Montserrat"/>
              <a:buNone/>
            </a:pPr>
            <a:r>
              <a:rPr lang="en-US" sz="900">
                <a:solidFill>
                  <a:srgbClr val="888888"/>
                </a:solidFill>
                <a:latin typeface="Montserrat"/>
                <a:ea typeface="Montserrat"/>
                <a:cs typeface="Montserrat"/>
                <a:sym typeface="Montserrat"/>
              </a:rPr>
              <a:t>Slow (Hiring/Training)</a:t>
            </a:r>
            <a:endParaRPr sz="900">
              <a:solidFill>
                <a:schemeClr val="dk1"/>
              </a:solidFill>
              <a:latin typeface="Calibri"/>
              <a:ea typeface="Calibri"/>
              <a:cs typeface="Calibri"/>
              <a:sym typeface="Calibri"/>
            </a:endParaRPr>
          </a:p>
        </p:txBody>
      </p:sp>
      <p:sp>
        <p:nvSpPr>
          <p:cNvPr id="90" name="Google Shape;90;p3"/>
          <p:cNvSpPr/>
          <p:nvPr/>
        </p:nvSpPr>
        <p:spPr>
          <a:xfrm>
            <a:off x="8729777" y="3705149"/>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3"/>
          <p:cNvSpPr txBox="1"/>
          <p:nvPr/>
        </p:nvSpPr>
        <p:spPr>
          <a:xfrm>
            <a:off x="8691372" y="3247949"/>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DD6666"/>
              </a:buClr>
              <a:buSzPts val="900"/>
              <a:buFont typeface="Montserrat"/>
              <a:buNone/>
            </a:pPr>
            <a:r>
              <a:rPr lang="en-US" sz="900">
                <a:solidFill>
                  <a:srgbClr val="DD6666"/>
                </a:solidFill>
                <a:latin typeface="Montserrat"/>
                <a:ea typeface="Montserrat"/>
                <a:cs typeface="Montserrat"/>
                <a:sym typeface="Montserrat"/>
              </a:rPr>
              <a:t>Very slow (Coordination)</a:t>
            </a:r>
            <a:endParaRPr sz="900">
              <a:solidFill>
                <a:schemeClr val="dk1"/>
              </a:solidFill>
              <a:latin typeface="Calibri"/>
              <a:ea typeface="Calibri"/>
              <a:cs typeface="Calibri"/>
              <a:sym typeface="Calibri"/>
            </a:endParaRPr>
          </a:p>
        </p:txBody>
      </p:sp>
      <p:sp>
        <p:nvSpPr>
          <p:cNvPr id="92" name="Google Shape;92;p3"/>
          <p:cNvSpPr/>
          <p:nvPr/>
        </p:nvSpPr>
        <p:spPr>
          <a:xfrm>
            <a:off x="609905" y="4166921"/>
            <a:ext cx="2419502"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 name="Google Shape;93;p3"/>
          <p:cNvSpPr txBox="1"/>
          <p:nvPr/>
        </p:nvSpPr>
        <p:spPr>
          <a:xfrm>
            <a:off x="609905" y="3709721"/>
            <a:ext cx="2496312"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rgbClr val="333333"/>
              </a:buClr>
              <a:buSzPts val="900"/>
              <a:buFont typeface="Montserrat"/>
              <a:buNone/>
            </a:pPr>
            <a:r>
              <a:rPr b="1" lang="en-US" sz="900">
                <a:solidFill>
                  <a:srgbClr val="333333"/>
                </a:solidFill>
                <a:latin typeface="Montserrat"/>
                <a:ea typeface="Montserrat"/>
                <a:cs typeface="Montserrat"/>
                <a:sym typeface="Montserrat"/>
              </a:rPr>
              <a:t>Cost Structure</a:t>
            </a:r>
            <a:endParaRPr sz="900">
              <a:solidFill>
                <a:schemeClr val="dk1"/>
              </a:solidFill>
              <a:latin typeface="Calibri"/>
              <a:ea typeface="Calibri"/>
              <a:cs typeface="Calibri"/>
              <a:sym typeface="Calibri"/>
            </a:endParaRPr>
          </a:p>
        </p:txBody>
      </p:sp>
      <p:pic>
        <p:nvPicPr>
          <p:cNvPr descr="preencoded.png" id="94" name="Google Shape;94;p3"/>
          <p:cNvPicPr preferRelativeResize="0"/>
          <p:nvPr/>
        </p:nvPicPr>
        <p:blipFill rotWithShape="1">
          <a:blip r:embed="rId5">
            <a:alphaModFix/>
          </a:blip>
          <a:srcRect b="0" l="0" r="0" t="0"/>
          <a:stretch/>
        </p:blipFill>
        <p:spPr>
          <a:xfrm>
            <a:off x="3023921" y="3709721"/>
            <a:ext cx="2857500" cy="466344"/>
          </a:xfrm>
          <a:prstGeom prst="rect">
            <a:avLst/>
          </a:prstGeom>
          <a:noFill/>
          <a:ln>
            <a:noFill/>
          </a:ln>
        </p:spPr>
      </p:pic>
      <p:sp>
        <p:nvSpPr>
          <p:cNvPr id="95" name="Google Shape;95;p3"/>
          <p:cNvSpPr/>
          <p:nvPr/>
        </p:nvSpPr>
        <p:spPr>
          <a:xfrm>
            <a:off x="3023921" y="3709721"/>
            <a:ext cx="2857500" cy="467258"/>
          </a:xfrm>
          <a:prstGeom prst="rect">
            <a:avLst/>
          </a:prstGeom>
          <a:solidFill>
            <a:srgbClr val="FFFFFF">
              <a:alpha val="0"/>
            </a:srgbClr>
          </a:solidFill>
          <a:ln cap="flat" cmpd="sng" w="25400">
            <a:solidFill>
              <a:srgbClr val="A3D45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b="1" lang="en-US" sz="900">
                <a:solidFill>
                  <a:srgbClr val="555555"/>
                </a:solidFill>
                <a:latin typeface="Montserrat"/>
                <a:ea typeface="Montserrat"/>
                <a:cs typeface="Montserrat"/>
                <a:sym typeface="Montserrat"/>
              </a:rPr>
              <a:t>Efficient subscription</a:t>
            </a:r>
            <a:endParaRPr sz="900">
              <a:solidFill>
                <a:schemeClr val="dk1"/>
              </a:solidFill>
              <a:latin typeface="Calibri"/>
              <a:ea typeface="Calibri"/>
              <a:cs typeface="Calibri"/>
              <a:sym typeface="Calibri"/>
            </a:endParaRPr>
          </a:p>
        </p:txBody>
      </p:sp>
      <p:sp>
        <p:nvSpPr>
          <p:cNvPr id="96" name="Google Shape;96;p3"/>
          <p:cNvSpPr/>
          <p:nvPr/>
        </p:nvSpPr>
        <p:spPr>
          <a:xfrm>
            <a:off x="5876849" y="4166921"/>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 name="Google Shape;97;p3"/>
          <p:cNvSpPr txBox="1"/>
          <p:nvPr/>
        </p:nvSpPr>
        <p:spPr>
          <a:xfrm>
            <a:off x="5838444" y="3709721"/>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Very high (Salaries + Overhead)</a:t>
            </a:r>
            <a:endParaRPr sz="900">
              <a:solidFill>
                <a:schemeClr val="dk1"/>
              </a:solidFill>
              <a:latin typeface="Calibri"/>
              <a:ea typeface="Calibri"/>
              <a:cs typeface="Calibri"/>
              <a:sym typeface="Calibri"/>
            </a:endParaRPr>
          </a:p>
        </p:txBody>
      </p:sp>
      <p:sp>
        <p:nvSpPr>
          <p:cNvPr id="98" name="Google Shape;98;p3"/>
          <p:cNvSpPr/>
          <p:nvPr/>
        </p:nvSpPr>
        <p:spPr>
          <a:xfrm>
            <a:off x="8729777" y="4166921"/>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 name="Google Shape;99;p3"/>
          <p:cNvSpPr txBox="1"/>
          <p:nvPr/>
        </p:nvSpPr>
        <p:spPr>
          <a:xfrm>
            <a:off x="8691372" y="3709721"/>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High retainers + Hidden fees</a:t>
            </a:r>
            <a:endParaRPr sz="900">
              <a:solidFill>
                <a:schemeClr val="dk1"/>
              </a:solidFill>
              <a:latin typeface="Calibri"/>
              <a:ea typeface="Calibri"/>
              <a:cs typeface="Calibri"/>
              <a:sym typeface="Calibri"/>
            </a:endParaRPr>
          </a:p>
        </p:txBody>
      </p:sp>
      <p:sp>
        <p:nvSpPr>
          <p:cNvPr id="100" name="Google Shape;100;p3"/>
          <p:cNvSpPr/>
          <p:nvPr/>
        </p:nvSpPr>
        <p:spPr>
          <a:xfrm>
            <a:off x="609905" y="4629607"/>
            <a:ext cx="2419502"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1" name="Google Shape;101;p3"/>
          <p:cNvSpPr txBox="1"/>
          <p:nvPr/>
        </p:nvSpPr>
        <p:spPr>
          <a:xfrm>
            <a:off x="609905" y="4172407"/>
            <a:ext cx="2496312"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rgbClr val="333333"/>
              </a:buClr>
              <a:buSzPts val="900"/>
              <a:buFont typeface="Montserrat"/>
              <a:buNone/>
            </a:pPr>
            <a:r>
              <a:rPr b="1" lang="en-US" sz="900">
                <a:solidFill>
                  <a:srgbClr val="333333"/>
                </a:solidFill>
                <a:latin typeface="Montserrat"/>
                <a:ea typeface="Montserrat"/>
                <a:cs typeface="Montserrat"/>
                <a:sym typeface="Montserrat"/>
              </a:rPr>
              <a:t>Website Management</a:t>
            </a:r>
            <a:endParaRPr sz="900">
              <a:solidFill>
                <a:schemeClr val="dk1"/>
              </a:solidFill>
              <a:latin typeface="Calibri"/>
              <a:ea typeface="Calibri"/>
              <a:cs typeface="Calibri"/>
              <a:sym typeface="Calibri"/>
            </a:endParaRPr>
          </a:p>
        </p:txBody>
      </p:sp>
      <p:pic>
        <p:nvPicPr>
          <p:cNvPr descr="preencoded.png" id="102" name="Google Shape;102;p3"/>
          <p:cNvPicPr preferRelativeResize="0"/>
          <p:nvPr/>
        </p:nvPicPr>
        <p:blipFill rotWithShape="1">
          <a:blip r:embed="rId5">
            <a:alphaModFix/>
          </a:blip>
          <a:srcRect b="0" l="0" r="0" t="0"/>
          <a:stretch/>
        </p:blipFill>
        <p:spPr>
          <a:xfrm>
            <a:off x="3023921" y="4172407"/>
            <a:ext cx="2857500" cy="466344"/>
          </a:xfrm>
          <a:prstGeom prst="rect">
            <a:avLst/>
          </a:prstGeom>
          <a:noFill/>
          <a:ln>
            <a:noFill/>
          </a:ln>
        </p:spPr>
      </p:pic>
      <p:sp>
        <p:nvSpPr>
          <p:cNvPr id="103" name="Google Shape;103;p3"/>
          <p:cNvSpPr/>
          <p:nvPr/>
        </p:nvSpPr>
        <p:spPr>
          <a:xfrm>
            <a:off x="3023921" y="4172407"/>
            <a:ext cx="2857500" cy="467258"/>
          </a:xfrm>
          <a:prstGeom prst="rect">
            <a:avLst/>
          </a:prstGeom>
          <a:solidFill>
            <a:srgbClr val="FFFFFF">
              <a:alpha val="0"/>
            </a:srgbClr>
          </a:solidFill>
          <a:ln cap="flat" cmpd="sng" w="25400">
            <a:solidFill>
              <a:srgbClr val="A3D45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b="1" lang="en-US" sz="900">
                <a:solidFill>
                  <a:srgbClr val="555555"/>
                </a:solidFill>
                <a:latin typeface="Montserrat"/>
                <a:ea typeface="Montserrat"/>
                <a:cs typeface="Montserrat"/>
                <a:sym typeface="Montserrat"/>
              </a:rPr>
              <a:t>Fully Managed</a:t>
            </a:r>
            <a:endParaRPr sz="900">
              <a:solidFill>
                <a:schemeClr val="dk1"/>
              </a:solidFill>
              <a:latin typeface="Calibri"/>
              <a:ea typeface="Calibri"/>
              <a:cs typeface="Calibri"/>
              <a:sym typeface="Calibri"/>
            </a:endParaRPr>
          </a:p>
        </p:txBody>
      </p:sp>
      <p:sp>
        <p:nvSpPr>
          <p:cNvPr id="104" name="Google Shape;104;p3"/>
          <p:cNvSpPr/>
          <p:nvPr/>
        </p:nvSpPr>
        <p:spPr>
          <a:xfrm>
            <a:off x="5876849" y="4629607"/>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 name="Google Shape;105;p3"/>
          <p:cNvSpPr txBox="1"/>
          <p:nvPr/>
        </p:nvSpPr>
        <p:spPr>
          <a:xfrm>
            <a:off x="5838444" y="4172407"/>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Usually neglected / Dev resource</a:t>
            </a:r>
            <a:endParaRPr sz="900">
              <a:solidFill>
                <a:schemeClr val="dk1"/>
              </a:solidFill>
              <a:latin typeface="Calibri"/>
              <a:ea typeface="Calibri"/>
              <a:cs typeface="Calibri"/>
              <a:sym typeface="Calibri"/>
            </a:endParaRPr>
          </a:p>
        </p:txBody>
      </p:sp>
      <p:sp>
        <p:nvSpPr>
          <p:cNvPr id="106" name="Google Shape;106;p3"/>
          <p:cNvSpPr/>
          <p:nvPr/>
        </p:nvSpPr>
        <p:spPr>
          <a:xfrm>
            <a:off x="8729777" y="4629607"/>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7" name="Google Shape;107;p3"/>
          <p:cNvSpPr txBox="1"/>
          <p:nvPr/>
        </p:nvSpPr>
        <p:spPr>
          <a:xfrm>
            <a:off x="8691372" y="4172407"/>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Often excluded / Separate</a:t>
            </a:r>
            <a:endParaRPr sz="900">
              <a:solidFill>
                <a:schemeClr val="dk1"/>
              </a:solidFill>
              <a:latin typeface="Calibri"/>
              <a:ea typeface="Calibri"/>
              <a:cs typeface="Calibri"/>
              <a:sym typeface="Calibri"/>
            </a:endParaRPr>
          </a:p>
        </p:txBody>
      </p:sp>
      <p:sp>
        <p:nvSpPr>
          <p:cNvPr id="108" name="Google Shape;108;p3"/>
          <p:cNvSpPr/>
          <p:nvPr/>
        </p:nvSpPr>
        <p:spPr>
          <a:xfrm>
            <a:off x="609905" y="5091379"/>
            <a:ext cx="2419502"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3"/>
          <p:cNvSpPr txBox="1"/>
          <p:nvPr/>
        </p:nvSpPr>
        <p:spPr>
          <a:xfrm>
            <a:off x="609905" y="4634179"/>
            <a:ext cx="2496312"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rgbClr val="333333"/>
              </a:buClr>
              <a:buSzPts val="900"/>
              <a:buFont typeface="Montserrat"/>
              <a:buNone/>
            </a:pPr>
            <a:r>
              <a:rPr b="1" lang="en-US" sz="900">
                <a:solidFill>
                  <a:srgbClr val="333333"/>
                </a:solidFill>
                <a:latin typeface="Montserrat"/>
                <a:ea typeface="Montserrat"/>
                <a:cs typeface="Montserrat"/>
                <a:sym typeface="Montserrat"/>
              </a:rPr>
              <a:t>CRM &amp; Automation</a:t>
            </a:r>
            <a:endParaRPr sz="900">
              <a:solidFill>
                <a:schemeClr val="dk1"/>
              </a:solidFill>
              <a:latin typeface="Calibri"/>
              <a:ea typeface="Calibri"/>
              <a:cs typeface="Calibri"/>
              <a:sym typeface="Calibri"/>
            </a:endParaRPr>
          </a:p>
        </p:txBody>
      </p:sp>
      <p:pic>
        <p:nvPicPr>
          <p:cNvPr descr="preencoded.png" id="110" name="Google Shape;110;p3"/>
          <p:cNvPicPr preferRelativeResize="0"/>
          <p:nvPr/>
        </p:nvPicPr>
        <p:blipFill rotWithShape="1">
          <a:blip r:embed="rId5">
            <a:alphaModFix/>
          </a:blip>
          <a:srcRect b="0" l="0" r="0" t="0"/>
          <a:stretch/>
        </p:blipFill>
        <p:spPr>
          <a:xfrm>
            <a:off x="3023921" y="4634179"/>
            <a:ext cx="2857500" cy="466344"/>
          </a:xfrm>
          <a:prstGeom prst="rect">
            <a:avLst/>
          </a:prstGeom>
          <a:noFill/>
          <a:ln>
            <a:noFill/>
          </a:ln>
        </p:spPr>
      </p:pic>
      <p:sp>
        <p:nvSpPr>
          <p:cNvPr id="111" name="Google Shape;111;p3"/>
          <p:cNvSpPr/>
          <p:nvPr/>
        </p:nvSpPr>
        <p:spPr>
          <a:xfrm>
            <a:off x="3023921" y="4634179"/>
            <a:ext cx="2857500" cy="467258"/>
          </a:xfrm>
          <a:prstGeom prst="rect">
            <a:avLst/>
          </a:prstGeom>
          <a:solidFill>
            <a:srgbClr val="FFFFFF">
              <a:alpha val="0"/>
            </a:srgbClr>
          </a:solidFill>
          <a:ln cap="flat" cmpd="sng" w="25400">
            <a:solidFill>
              <a:srgbClr val="A3D45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b="1" lang="en-US" sz="900">
                <a:solidFill>
                  <a:srgbClr val="555555"/>
                </a:solidFill>
                <a:latin typeface="Montserrat"/>
                <a:ea typeface="Montserrat"/>
                <a:cs typeface="Montserrat"/>
                <a:sym typeface="Montserrat"/>
              </a:rPr>
              <a:t>Included &amp; Optimized</a:t>
            </a:r>
            <a:endParaRPr sz="900">
              <a:solidFill>
                <a:schemeClr val="dk1"/>
              </a:solidFill>
              <a:latin typeface="Calibri"/>
              <a:ea typeface="Calibri"/>
              <a:cs typeface="Calibri"/>
              <a:sym typeface="Calibri"/>
            </a:endParaRPr>
          </a:p>
        </p:txBody>
      </p:sp>
      <p:sp>
        <p:nvSpPr>
          <p:cNvPr id="112" name="Google Shape;112;p3"/>
          <p:cNvSpPr/>
          <p:nvPr/>
        </p:nvSpPr>
        <p:spPr>
          <a:xfrm>
            <a:off x="5876849" y="5091379"/>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3" name="Google Shape;113;p3"/>
          <p:cNvSpPr txBox="1"/>
          <p:nvPr/>
        </p:nvSpPr>
        <p:spPr>
          <a:xfrm>
            <a:off x="5838444" y="4634179"/>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Requires specialists</a:t>
            </a:r>
            <a:endParaRPr sz="900">
              <a:solidFill>
                <a:schemeClr val="dk1"/>
              </a:solidFill>
              <a:latin typeface="Calibri"/>
              <a:ea typeface="Calibri"/>
              <a:cs typeface="Calibri"/>
              <a:sym typeface="Calibri"/>
            </a:endParaRPr>
          </a:p>
        </p:txBody>
      </p:sp>
      <p:sp>
        <p:nvSpPr>
          <p:cNvPr id="114" name="Google Shape;114;p3"/>
          <p:cNvSpPr/>
          <p:nvPr/>
        </p:nvSpPr>
        <p:spPr>
          <a:xfrm>
            <a:off x="8729777" y="5091379"/>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5" name="Google Shape;115;p3"/>
          <p:cNvSpPr txBox="1"/>
          <p:nvPr/>
        </p:nvSpPr>
        <p:spPr>
          <a:xfrm>
            <a:off x="8691372" y="4634179"/>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Separate vendor needed</a:t>
            </a:r>
            <a:endParaRPr sz="900">
              <a:solidFill>
                <a:schemeClr val="dk1"/>
              </a:solidFill>
              <a:latin typeface="Calibri"/>
              <a:ea typeface="Calibri"/>
              <a:cs typeface="Calibri"/>
              <a:sym typeface="Calibri"/>
            </a:endParaRPr>
          </a:p>
        </p:txBody>
      </p:sp>
      <p:sp>
        <p:nvSpPr>
          <p:cNvPr id="116" name="Google Shape;116;p3"/>
          <p:cNvSpPr/>
          <p:nvPr/>
        </p:nvSpPr>
        <p:spPr>
          <a:xfrm>
            <a:off x="609905" y="5553151"/>
            <a:ext cx="2419502"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7" name="Google Shape;117;p3"/>
          <p:cNvSpPr txBox="1"/>
          <p:nvPr/>
        </p:nvSpPr>
        <p:spPr>
          <a:xfrm>
            <a:off x="609905" y="5095951"/>
            <a:ext cx="2496312"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rgbClr val="333333"/>
              </a:buClr>
              <a:buSzPts val="900"/>
              <a:buFont typeface="Montserrat"/>
              <a:buNone/>
            </a:pPr>
            <a:r>
              <a:rPr b="1" lang="en-US" sz="900">
                <a:solidFill>
                  <a:srgbClr val="333333"/>
                </a:solidFill>
                <a:latin typeface="Montserrat"/>
                <a:ea typeface="Montserrat"/>
                <a:cs typeface="Montserrat"/>
                <a:sym typeface="Montserrat"/>
              </a:rPr>
              <a:t>Marketing Performance</a:t>
            </a:r>
            <a:endParaRPr sz="900">
              <a:solidFill>
                <a:schemeClr val="dk1"/>
              </a:solidFill>
              <a:latin typeface="Calibri"/>
              <a:ea typeface="Calibri"/>
              <a:cs typeface="Calibri"/>
              <a:sym typeface="Calibri"/>
            </a:endParaRPr>
          </a:p>
        </p:txBody>
      </p:sp>
      <p:pic>
        <p:nvPicPr>
          <p:cNvPr descr="preencoded.png" id="118" name="Google Shape;118;p3"/>
          <p:cNvPicPr preferRelativeResize="0"/>
          <p:nvPr/>
        </p:nvPicPr>
        <p:blipFill rotWithShape="1">
          <a:blip r:embed="rId5">
            <a:alphaModFix/>
          </a:blip>
          <a:srcRect b="0" l="0" r="0" t="0"/>
          <a:stretch/>
        </p:blipFill>
        <p:spPr>
          <a:xfrm>
            <a:off x="3023921" y="5095951"/>
            <a:ext cx="2857500" cy="466344"/>
          </a:xfrm>
          <a:prstGeom prst="rect">
            <a:avLst/>
          </a:prstGeom>
          <a:noFill/>
          <a:ln>
            <a:noFill/>
          </a:ln>
        </p:spPr>
      </p:pic>
      <p:sp>
        <p:nvSpPr>
          <p:cNvPr id="119" name="Google Shape;119;p3"/>
          <p:cNvSpPr/>
          <p:nvPr/>
        </p:nvSpPr>
        <p:spPr>
          <a:xfrm>
            <a:off x="3023921" y="5128869"/>
            <a:ext cx="2852928" cy="467258"/>
          </a:xfrm>
          <a:prstGeom prst="rect">
            <a:avLst/>
          </a:prstGeom>
          <a:solidFill>
            <a:srgbClr val="FFFFFF">
              <a:alpha val="0"/>
            </a:srgbClr>
          </a:solidFill>
          <a:ln cap="flat" cmpd="sng" w="25400">
            <a:solidFill>
              <a:srgbClr val="A3D45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b="1" lang="en-US" sz="900">
                <a:solidFill>
                  <a:srgbClr val="555555"/>
                </a:solidFill>
                <a:latin typeface="Montserrat"/>
                <a:ea typeface="Montserrat"/>
                <a:cs typeface="Montserrat"/>
                <a:sym typeface="Montserrat"/>
              </a:rPr>
              <a:t>Integrated w/ CRM &amp; AI</a:t>
            </a:r>
            <a:endParaRPr sz="900">
              <a:solidFill>
                <a:schemeClr val="dk1"/>
              </a:solidFill>
              <a:latin typeface="Calibri"/>
              <a:ea typeface="Calibri"/>
              <a:cs typeface="Calibri"/>
              <a:sym typeface="Calibri"/>
            </a:endParaRPr>
          </a:p>
        </p:txBody>
      </p:sp>
      <p:sp>
        <p:nvSpPr>
          <p:cNvPr id="120" name="Google Shape;120;p3"/>
          <p:cNvSpPr/>
          <p:nvPr/>
        </p:nvSpPr>
        <p:spPr>
          <a:xfrm>
            <a:off x="5876849" y="5553151"/>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1" name="Google Shape;121;p3"/>
          <p:cNvSpPr txBox="1"/>
          <p:nvPr/>
        </p:nvSpPr>
        <p:spPr>
          <a:xfrm>
            <a:off x="5838444" y="5095951"/>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Hard to sync channels</a:t>
            </a:r>
            <a:endParaRPr sz="900">
              <a:solidFill>
                <a:schemeClr val="dk1"/>
              </a:solidFill>
              <a:latin typeface="Calibri"/>
              <a:ea typeface="Calibri"/>
              <a:cs typeface="Calibri"/>
              <a:sym typeface="Calibri"/>
            </a:endParaRPr>
          </a:p>
        </p:txBody>
      </p:sp>
      <p:sp>
        <p:nvSpPr>
          <p:cNvPr id="122" name="Google Shape;122;p3"/>
          <p:cNvSpPr/>
          <p:nvPr/>
        </p:nvSpPr>
        <p:spPr>
          <a:xfrm>
            <a:off x="8729777" y="5553151"/>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 name="Google Shape;123;p3"/>
          <p:cNvSpPr txBox="1"/>
          <p:nvPr/>
        </p:nvSpPr>
        <p:spPr>
          <a:xfrm>
            <a:off x="8691372" y="5095951"/>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Always siloed</a:t>
            </a:r>
            <a:endParaRPr sz="900">
              <a:solidFill>
                <a:schemeClr val="dk1"/>
              </a:solidFill>
              <a:latin typeface="Calibri"/>
              <a:ea typeface="Calibri"/>
              <a:cs typeface="Calibri"/>
              <a:sym typeface="Calibri"/>
            </a:endParaRPr>
          </a:p>
        </p:txBody>
      </p:sp>
      <p:sp>
        <p:nvSpPr>
          <p:cNvPr id="124" name="Google Shape;124;p3"/>
          <p:cNvSpPr/>
          <p:nvPr/>
        </p:nvSpPr>
        <p:spPr>
          <a:xfrm>
            <a:off x="609905" y="6014923"/>
            <a:ext cx="2419502" cy="9144"/>
          </a:xfrm>
          <a:prstGeom prst="rect">
            <a:avLst/>
          </a:prstGeom>
          <a:solidFill>
            <a:srgbClr val="E0E0E0"/>
          </a:solidFill>
          <a:ln cap="flat" cmpd="sng" w="12700">
            <a:solidFill>
              <a:srgbClr val="E0E0E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5" name="Google Shape;125;p3"/>
          <p:cNvSpPr txBox="1"/>
          <p:nvPr/>
        </p:nvSpPr>
        <p:spPr>
          <a:xfrm>
            <a:off x="609905" y="5557723"/>
            <a:ext cx="2496312"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rgbClr val="333333"/>
              </a:buClr>
              <a:buSzPts val="900"/>
              <a:buFont typeface="Montserrat"/>
              <a:buNone/>
            </a:pPr>
            <a:r>
              <a:rPr b="1" lang="en-US" sz="900">
                <a:solidFill>
                  <a:srgbClr val="333333"/>
                </a:solidFill>
                <a:latin typeface="Montserrat"/>
                <a:ea typeface="Montserrat"/>
                <a:cs typeface="Montserrat"/>
                <a:sym typeface="Montserrat"/>
              </a:rPr>
              <a:t>Analytics &amp; Intelligence</a:t>
            </a:r>
            <a:endParaRPr sz="900">
              <a:solidFill>
                <a:schemeClr val="dk1"/>
              </a:solidFill>
              <a:latin typeface="Calibri"/>
              <a:ea typeface="Calibri"/>
              <a:cs typeface="Calibri"/>
              <a:sym typeface="Calibri"/>
            </a:endParaRPr>
          </a:p>
        </p:txBody>
      </p:sp>
      <p:pic>
        <p:nvPicPr>
          <p:cNvPr descr="preencoded.png" id="126" name="Google Shape;126;p3"/>
          <p:cNvPicPr preferRelativeResize="0"/>
          <p:nvPr/>
        </p:nvPicPr>
        <p:blipFill rotWithShape="1">
          <a:blip r:embed="rId5">
            <a:alphaModFix/>
          </a:blip>
          <a:srcRect b="0" l="0" r="0" t="0"/>
          <a:stretch/>
        </p:blipFill>
        <p:spPr>
          <a:xfrm>
            <a:off x="3023921" y="5557723"/>
            <a:ext cx="2857500" cy="466344"/>
          </a:xfrm>
          <a:prstGeom prst="rect">
            <a:avLst/>
          </a:prstGeom>
          <a:noFill/>
          <a:ln>
            <a:noFill/>
          </a:ln>
        </p:spPr>
      </p:pic>
      <p:sp>
        <p:nvSpPr>
          <p:cNvPr id="127" name="Google Shape;127;p3"/>
          <p:cNvSpPr/>
          <p:nvPr/>
        </p:nvSpPr>
        <p:spPr>
          <a:xfrm>
            <a:off x="3023921" y="5557723"/>
            <a:ext cx="2857500" cy="467258"/>
          </a:xfrm>
          <a:prstGeom prst="rect">
            <a:avLst/>
          </a:prstGeom>
          <a:solidFill>
            <a:srgbClr val="FFFFFF">
              <a:alpha val="0"/>
            </a:srgbClr>
          </a:solidFill>
          <a:ln cap="flat" cmpd="sng" w="25400">
            <a:solidFill>
              <a:srgbClr val="A3D45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b="1" lang="en-US" sz="900">
                <a:solidFill>
                  <a:srgbClr val="555555"/>
                </a:solidFill>
                <a:latin typeface="Montserrat"/>
                <a:ea typeface="Montserrat"/>
                <a:cs typeface="Montserrat"/>
                <a:sym typeface="Montserrat"/>
              </a:rPr>
              <a:t>Unified growth intelligence</a:t>
            </a:r>
            <a:endParaRPr sz="900">
              <a:solidFill>
                <a:schemeClr val="dk1"/>
              </a:solidFill>
              <a:latin typeface="Calibri"/>
              <a:ea typeface="Calibri"/>
              <a:cs typeface="Calibri"/>
              <a:sym typeface="Calibri"/>
            </a:endParaRPr>
          </a:p>
        </p:txBody>
      </p:sp>
      <p:sp>
        <p:nvSpPr>
          <p:cNvPr id="128" name="Google Shape;128;p3"/>
          <p:cNvSpPr/>
          <p:nvPr/>
        </p:nvSpPr>
        <p:spPr>
          <a:xfrm>
            <a:off x="5876849" y="6014923"/>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9" name="Google Shape;129;p3"/>
          <p:cNvSpPr txBox="1"/>
          <p:nvPr/>
        </p:nvSpPr>
        <p:spPr>
          <a:xfrm>
            <a:off x="5838444" y="5557723"/>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Fragmented data sources</a:t>
            </a:r>
            <a:endParaRPr sz="900">
              <a:solidFill>
                <a:schemeClr val="dk1"/>
              </a:solidFill>
              <a:latin typeface="Calibri"/>
              <a:ea typeface="Calibri"/>
              <a:cs typeface="Calibri"/>
              <a:sym typeface="Calibri"/>
            </a:endParaRPr>
          </a:p>
        </p:txBody>
      </p:sp>
      <p:sp>
        <p:nvSpPr>
          <p:cNvPr id="130" name="Google Shape;130;p3"/>
          <p:cNvSpPr/>
          <p:nvPr/>
        </p:nvSpPr>
        <p:spPr>
          <a:xfrm>
            <a:off x="8729777" y="6014923"/>
            <a:ext cx="2857500" cy="9144"/>
          </a:xfrm>
          <a:prstGeom prst="rect">
            <a:avLst/>
          </a:prstGeom>
          <a:solidFill>
            <a:srgbClr val="EEEEEE"/>
          </a:solidFill>
          <a:ln cap="flat" cmpd="sng" w="12700">
            <a:solidFill>
              <a:srgbClr val="EEEEEE">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1" name="Google Shape;131;p3"/>
          <p:cNvSpPr txBox="1"/>
          <p:nvPr/>
        </p:nvSpPr>
        <p:spPr>
          <a:xfrm>
            <a:off x="8691372" y="5557723"/>
            <a:ext cx="2934310" cy="324612"/>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t" bIns="0" lIns="0" spcFirstLastPara="1" rIns="0" wrap="square" tIns="0">
            <a:noAutofit/>
          </a:bodyPr>
          <a:lstStyle/>
          <a:p>
            <a:pPr indent="0" lvl="0" marL="0" marR="0" rtl="0" algn="ctr">
              <a:spcBef>
                <a:spcPts val="0"/>
              </a:spcBef>
              <a:spcAft>
                <a:spcPts val="0"/>
              </a:spcAft>
              <a:buClr>
                <a:srgbClr val="555555"/>
              </a:buClr>
              <a:buSzPts val="900"/>
              <a:buFont typeface="Montserrat"/>
              <a:buNone/>
            </a:pPr>
            <a:r>
              <a:rPr lang="en-US" sz="900">
                <a:solidFill>
                  <a:srgbClr val="555555"/>
                </a:solidFill>
                <a:latin typeface="Montserrat"/>
                <a:ea typeface="Montserrat"/>
                <a:cs typeface="Montserrat"/>
                <a:sym typeface="Montserrat"/>
              </a:rPr>
              <a:t>Confusing / Disconnected</a:t>
            </a:r>
            <a:endParaRPr sz="900">
              <a:solidFill>
                <a:schemeClr val="dk1"/>
              </a:solidFill>
              <a:latin typeface="Calibri"/>
              <a:ea typeface="Calibri"/>
              <a:cs typeface="Calibri"/>
              <a:sym typeface="Calibri"/>
            </a:endParaRPr>
          </a:p>
        </p:txBody>
      </p:sp>
      <p:sp>
        <p:nvSpPr>
          <p:cNvPr id="132" name="Google Shape;132;p3"/>
          <p:cNvSpPr txBox="1"/>
          <p:nvPr/>
        </p:nvSpPr>
        <p:spPr>
          <a:xfrm>
            <a:off x="552298" y="6248095"/>
            <a:ext cx="11087100" cy="1527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900"/>
              <a:buFont typeface="Montserrat"/>
              <a:buNone/>
            </a:pPr>
            <a:r>
              <a:rPr i="1" lang="en-US" sz="900">
                <a:solidFill>
                  <a:srgbClr val="6B7280"/>
                </a:solidFill>
                <a:latin typeface="Montserrat"/>
                <a:ea typeface="Montserrat"/>
                <a:cs typeface="Montserrat"/>
                <a:sym typeface="Montserrat"/>
              </a:rPr>
              <a:t> Result: In-house = expensive &amp; slow. Multiple agencies = chaos. </a:t>
            </a:r>
            <a:r>
              <a:rPr b="1" i="1" lang="en-US" sz="900">
                <a:solidFill>
                  <a:srgbClr val="A3D45F"/>
                </a:solidFill>
                <a:latin typeface="Montserrat"/>
                <a:ea typeface="Montserrat"/>
                <a:cs typeface="Montserrat"/>
                <a:sym typeface="Montserrat"/>
              </a:rPr>
              <a:t>(A)</a:t>
            </a:r>
            <a:r>
              <a:rPr b="1" i="1" lang="en-US" sz="900">
                <a:solidFill>
                  <a:srgbClr val="6B7280"/>
                </a:solidFill>
                <a:latin typeface="Montserrat"/>
                <a:ea typeface="Montserrat"/>
                <a:cs typeface="Montserrat"/>
                <a:sym typeface="Montserrat"/>
              </a:rPr>
              <a:t>Intelligent Digital Growth System™ = clarity, capability &amp; performance.</a:t>
            </a:r>
            <a:endParaRPr sz="900">
              <a:solidFill>
                <a:schemeClr val="dk1"/>
              </a:solidFill>
              <a:latin typeface="Calibri"/>
              <a:ea typeface="Calibri"/>
              <a:cs typeface="Calibri"/>
              <a:sym typeface="Calibri"/>
            </a:endParaRPr>
          </a:p>
        </p:txBody>
      </p:sp>
      <p:sp>
        <p:nvSpPr>
          <p:cNvPr id="133" name="Google Shape;133;p3"/>
          <p:cNvSpPr txBox="1"/>
          <p:nvPr/>
        </p:nvSpPr>
        <p:spPr>
          <a:xfrm>
            <a:off x="571500" y="1104595"/>
            <a:ext cx="2496312" cy="121981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1200"/>
              <a:buFont typeface="Montserrat"/>
              <a:buNone/>
            </a:pPr>
            <a:r>
              <a:rPr b="1" lang="en-US" sz="1200">
                <a:solidFill>
                  <a:srgbClr val="000000"/>
                </a:solidFill>
                <a:latin typeface="Montserrat"/>
                <a:ea typeface="Montserrat"/>
                <a:cs typeface="Montserrat"/>
                <a:sym typeface="Montserrat"/>
              </a:rPr>
              <a:t>Criteria</a:t>
            </a:r>
            <a:endParaRPr sz="1200">
              <a:solidFill>
                <a:schemeClr val="dk1"/>
              </a:solidFill>
              <a:latin typeface="Calibri"/>
              <a:ea typeface="Calibri"/>
              <a:cs typeface="Calibri"/>
              <a:sym typeface="Calibri"/>
            </a:endParaRPr>
          </a:p>
        </p:txBody>
      </p:sp>
      <p:pic>
        <p:nvPicPr>
          <p:cNvPr descr="preencoded.png" id="134" name="Google Shape;134;p3"/>
          <p:cNvPicPr preferRelativeResize="0"/>
          <p:nvPr/>
        </p:nvPicPr>
        <p:blipFill rotWithShape="1">
          <a:blip r:embed="rId6">
            <a:alphaModFix/>
          </a:blip>
          <a:srcRect b="0" l="-13" r="-13" t="0"/>
          <a:stretch/>
        </p:blipFill>
        <p:spPr>
          <a:xfrm>
            <a:off x="3023921" y="1104595"/>
            <a:ext cx="2852928" cy="1218895"/>
          </a:xfrm>
          <a:prstGeom prst="rect">
            <a:avLst/>
          </a:prstGeom>
          <a:noFill/>
          <a:ln>
            <a:noFill/>
          </a:ln>
        </p:spPr>
      </p:pic>
      <p:sp>
        <p:nvSpPr>
          <p:cNvPr id="135" name="Google Shape;135;p3"/>
          <p:cNvSpPr/>
          <p:nvPr/>
        </p:nvSpPr>
        <p:spPr>
          <a:xfrm>
            <a:off x="4259275" y="1371600"/>
            <a:ext cx="381305" cy="381305"/>
          </a:xfrm>
          <a:prstGeom prst="ellipse">
            <a:avLst/>
          </a:prstGeom>
          <a:solidFill>
            <a:srgbClr val="FFFFFF">
              <a:alpha val="20000"/>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36" name="Google Shape;136;p3"/>
          <p:cNvPicPr preferRelativeResize="0"/>
          <p:nvPr/>
        </p:nvPicPr>
        <p:blipFill rotWithShape="1">
          <a:blip r:embed="rId7">
            <a:alphaModFix/>
          </a:blip>
          <a:srcRect b="0" l="-33" r="-33" t="0"/>
          <a:stretch/>
        </p:blipFill>
        <p:spPr>
          <a:xfrm>
            <a:off x="4364431" y="1485900"/>
            <a:ext cx="171907" cy="152705"/>
          </a:xfrm>
          <a:prstGeom prst="rect">
            <a:avLst/>
          </a:prstGeom>
          <a:noFill/>
          <a:ln>
            <a:noFill/>
          </a:ln>
        </p:spPr>
      </p:pic>
      <p:pic>
        <p:nvPicPr>
          <p:cNvPr descr="preencoded.png" id="137" name="Google Shape;137;p3"/>
          <p:cNvPicPr preferRelativeResize="0"/>
          <p:nvPr/>
        </p:nvPicPr>
        <p:blipFill rotWithShape="1">
          <a:blip r:embed="rId8">
            <a:alphaModFix/>
          </a:blip>
          <a:srcRect b="0" l="0" r="0" t="0"/>
          <a:stretch/>
        </p:blipFill>
        <p:spPr>
          <a:xfrm>
            <a:off x="5876849" y="1104595"/>
            <a:ext cx="2857500" cy="1218895"/>
          </a:xfrm>
          <a:prstGeom prst="rect">
            <a:avLst/>
          </a:prstGeom>
          <a:noFill/>
          <a:ln>
            <a:noFill/>
          </a:ln>
        </p:spPr>
      </p:pic>
      <p:sp>
        <p:nvSpPr>
          <p:cNvPr id="138" name="Google Shape;138;p3"/>
          <p:cNvSpPr/>
          <p:nvPr/>
        </p:nvSpPr>
        <p:spPr>
          <a:xfrm>
            <a:off x="5876849" y="1104595"/>
            <a:ext cx="2857500" cy="1219810"/>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200"/>
              <a:buFont typeface="Montserrat"/>
              <a:buNone/>
            </a:pPr>
            <a:r>
              <a:rPr b="1" lang="en-US" sz="1200">
                <a:solidFill>
                  <a:srgbClr val="666666"/>
                </a:solidFill>
                <a:latin typeface="Montserrat"/>
                <a:ea typeface="Montserrat"/>
                <a:cs typeface="Montserrat"/>
                <a:sym typeface="Montserrat"/>
              </a:rPr>
              <a:t>In-House Team</a:t>
            </a:r>
            <a:endParaRPr sz="1200">
              <a:solidFill>
                <a:schemeClr val="dk1"/>
              </a:solidFill>
              <a:latin typeface="Calibri"/>
              <a:ea typeface="Calibri"/>
              <a:cs typeface="Calibri"/>
              <a:sym typeface="Calibri"/>
            </a:endParaRPr>
          </a:p>
        </p:txBody>
      </p:sp>
      <p:pic>
        <p:nvPicPr>
          <p:cNvPr descr="preencoded.png" id="139" name="Google Shape;139;p3"/>
          <p:cNvPicPr preferRelativeResize="0"/>
          <p:nvPr/>
        </p:nvPicPr>
        <p:blipFill rotWithShape="1">
          <a:blip r:embed="rId8">
            <a:alphaModFix/>
          </a:blip>
          <a:srcRect b="0" l="0" r="0" t="0"/>
          <a:stretch/>
        </p:blipFill>
        <p:spPr>
          <a:xfrm>
            <a:off x="8729777" y="1104595"/>
            <a:ext cx="2857500" cy="1218895"/>
          </a:xfrm>
          <a:prstGeom prst="rect">
            <a:avLst/>
          </a:prstGeom>
          <a:noFill/>
          <a:ln>
            <a:noFill/>
          </a:ln>
        </p:spPr>
      </p:pic>
      <p:sp>
        <p:nvSpPr>
          <p:cNvPr id="140" name="Google Shape;140;p3"/>
          <p:cNvSpPr/>
          <p:nvPr/>
        </p:nvSpPr>
        <p:spPr>
          <a:xfrm>
            <a:off x="8729777" y="1104595"/>
            <a:ext cx="2857500" cy="1219810"/>
          </a:xfrm>
          <a:prstGeom prst="rect">
            <a:avLst/>
          </a:prstGeom>
          <a:solidFill>
            <a:srgbClr val="FFFFFF">
              <a:alpha val="0"/>
            </a:srgbClr>
          </a:solidFill>
          <a:ln cap="flat" cmpd="sng" w="9525">
            <a:solidFill>
              <a:srgbClr val="FFFFFF">
                <a:alpha val="0"/>
              </a:srgbClr>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Clr>
                <a:srgbClr val="666666"/>
              </a:buClr>
              <a:buSzPts val="1200"/>
              <a:buFont typeface="Montserrat"/>
              <a:buNone/>
            </a:pPr>
            <a:r>
              <a:rPr b="1" lang="en-US" sz="1200">
                <a:solidFill>
                  <a:srgbClr val="666666"/>
                </a:solidFill>
                <a:latin typeface="Montserrat"/>
                <a:ea typeface="Montserrat"/>
                <a:cs typeface="Montserrat"/>
                <a:sym typeface="Montserrat"/>
              </a:rPr>
              <a:t>Multiple Agencies</a:t>
            </a:r>
            <a:endParaRPr sz="1200">
              <a:solidFill>
                <a:schemeClr val="dk1"/>
              </a:solidFill>
              <a:latin typeface="Calibri"/>
              <a:ea typeface="Calibri"/>
              <a:cs typeface="Calibri"/>
              <a:sym typeface="Calibri"/>
            </a:endParaRPr>
          </a:p>
        </p:txBody>
      </p:sp>
      <p:sp>
        <p:nvSpPr>
          <p:cNvPr id="141" name="Google Shape;141;p3"/>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42" name="Google Shape;142;p3"/>
          <p:cNvPicPr preferRelativeResize="0"/>
          <p:nvPr/>
        </p:nvPicPr>
        <p:blipFill rotWithShape="1">
          <a:blip r:embed="rId9">
            <a:alphaModFix/>
          </a:blip>
          <a:srcRect b="0" l="0" r="0" t="0"/>
          <a:stretch/>
        </p:blipFill>
        <p:spPr>
          <a:xfrm>
            <a:off x="127589" y="92284"/>
            <a:ext cx="2194560" cy="29260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4"/>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49" name="Google Shape;149;p4"/>
          <p:cNvPicPr preferRelativeResize="0"/>
          <p:nvPr/>
        </p:nvPicPr>
        <p:blipFill rotWithShape="1">
          <a:blip r:embed="rId3">
            <a:alphaModFix/>
          </a:blip>
          <a:srcRect b="-1" l="0" r="0" t="-1"/>
          <a:stretch/>
        </p:blipFill>
        <p:spPr>
          <a:xfrm>
            <a:off x="0" y="0"/>
            <a:ext cx="12191695" cy="6858000"/>
          </a:xfrm>
          <a:prstGeom prst="rect">
            <a:avLst/>
          </a:prstGeom>
          <a:noFill/>
          <a:ln>
            <a:noFill/>
          </a:ln>
        </p:spPr>
      </p:pic>
      <p:pic>
        <p:nvPicPr>
          <p:cNvPr descr="preencoded.png" id="150" name="Google Shape;150;p4"/>
          <p:cNvPicPr preferRelativeResize="0"/>
          <p:nvPr/>
        </p:nvPicPr>
        <p:blipFill rotWithShape="1">
          <a:blip r:embed="rId4">
            <a:alphaModFix amt="5000"/>
          </a:blip>
          <a:srcRect b="0" l="0" r="0" t="0"/>
          <a:stretch/>
        </p:blipFill>
        <p:spPr>
          <a:xfrm>
            <a:off x="9753905" y="0"/>
            <a:ext cx="2438705" cy="2438705"/>
          </a:xfrm>
          <a:prstGeom prst="rect">
            <a:avLst/>
          </a:prstGeom>
          <a:noFill/>
          <a:ln>
            <a:noFill/>
          </a:ln>
        </p:spPr>
      </p:pic>
      <p:sp>
        <p:nvSpPr>
          <p:cNvPr id="151" name="Google Shape;151;p4"/>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152" name="Google Shape;152;p4"/>
          <p:cNvSpPr txBox="1"/>
          <p:nvPr/>
        </p:nvSpPr>
        <p:spPr>
          <a:xfrm>
            <a:off x="11536070" y="6400800"/>
            <a:ext cx="277063"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03</a:t>
            </a:r>
            <a:endParaRPr sz="1200">
              <a:solidFill>
                <a:schemeClr val="dk1"/>
              </a:solidFill>
              <a:latin typeface="Calibri"/>
              <a:ea typeface="Calibri"/>
              <a:cs typeface="Calibri"/>
              <a:sym typeface="Calibri"/>
            </a:endParaRPr>
          </a:p>
        </p:txBody>
      </p:sp>
      <p:pic>
        <p:nvPicPr>
          <p:cNvPr descr="preencoded.png" id="153" name="Google Shape;153;p4"/>
          <p:cNvPicPr preferRelativeResize="0"/>
          <p:nvPr/>
        </p:nvPicPr>
        <p:blipFill rotWithShape="1">
          <a:blip r:embed="rId5">
            <a:alphaModFix/>
          </a:blip>
          <a:srcRect b="-400" l="0" r="0" t="-400"/>
          <a:stretch/>
        </p:blipFill>
        <p:spPr>
          <a:xfrm>
            <a:off x="2438705" y="2190902"/>
            <a:ext cx="7315200" cy="19202"/>
          </a:xfrm>
          <a:prstGeom prst="rect">
            <a:avLst/>
          </a:prstGeom>
          <a:noFill/>
          <a:ln>
            <a:noFill/>
          </a:ln>
        </p:spPr>
      </p:pic>
      <p:sp>
        <p:nvSpPr>
          <p:cNvPr id="154" name="Google Shape;154;p4"/>
          <p:cNvSpPr/>
          <p:nvPr/>
        </p:nvSpPr>
        <p:spPr>
          <a:xfrm>
            <a:off x="4084625" y="2152498"/>
            <a:ext cx="95098" cy="95098"/>
          </a:xfrm>
          <a:prstGeom prst="ellipse">
            <a:avLst/>
          </a:prstGeom>
          <a:solidFill>
            <a:srgbClr val="A3D45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5" name="Google Shape;155;p4"/>
          <p:cNvSpPr/>
          <p:nvPr/>
        </p:nvSpPr>
        <p:spPr>
          <a:xfrm>
            <a:off x="8011973" y="2152498"/>
            <a:ext cx="95098" cy="95098"/>
          </a:xfrm>
          <a:prstGeom prst="ellipse">
            <a:avLst/>
          </a:prstGeom>
          <a:solidFill>
            <a:srgbClr val="A3D45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6" name="Google Shape;156;p4"/>
          <p:cNvSpPr txBox="1"/>
          <p:nvPr/>
        </p:nvSpPr>
        <p:spPr>
          <a:xfrm>
            <a:off x="5455310" y="1200607"/>
            <a:ext cx="1286561"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The Solution</a:t>
            </a:r>
            <a:endParaRPr sz="1000">
              <a:solidFill>
                <a:schemeClr val="dk1"/>
              </a:solidFill>
              <a:latin typeface="Calibri"/>
              <a:ea typeface="Calibri"/>
              <a:cs typeface="Calibri"/>
              <a:sym typeface="Calibri"/>
            </a:endParaRPr>
          </a:p>
        </p:txBody>
      </p:sp>
      <p:sp>
        <p:nvSpPr>
          <p:cNvPr id="157" name="Google Shape;157;p4"/>
          <p:cNvSpPr txBox="1"/>
          <p:nvPr/>
        </p:nvSpPr>
        <p:spPr>
          <a:xfrm>
            <a:off x="514807" y="1505102"/>
            <a:ext cx="11163910" cy="3813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3D45F"/>
              </a:buClr>
              <a:buSzPts val="2700"/>
              <a:buFont typeface="Montserrat"/>
              <a:buNone/>
            </a:pPr>
            <a:r>
              <a:rPr b="1" lang="en-US" sz="2700">
                <a:solidFill>
                  <a:srgbClr val="A3D45F"/>
                </a:solidFill>
                <a:latin typeface="Montserrat"/>
                <a:ea typeface="Montserrat"/>
                <a:cs typeface="Montserrat"/>
                <a:sym typeface="Montserrat"/>
              </a:rPr>
              <a:t>(A)</a:t>
            </a:r>
            <a:r>
              <a:rPr b="1" lang="en-US" sz="2700">
                <a:solidFill>
                  <a:srgbClr val="111827"/>
                </a:solidFill>
                <a:latin typeface="Montserrat"/>
                <a:ea typeface="Montserrat"/>
                <a:cs typeface="Montserrat"/>
                <a:sym typeface="Montserrat"/>
              </a:rPr>
              <a:t>Intelligent Digital Growth System™</a:t>
            </a:r>
            <a:endParaRPr sz="2700">
              <a:solidFill>
                <a:schemeClr val="dk1"/>
              </a:solidFill>
              <a:latin typeface="Calibri"/>
              <a:ea typeface="Calibri"/>
              <a:cs typeface="Calibri"/>
              <a:sym typeface="Calibri"/>
            </a:endParaRPr>
          </a:p>
        </p:txBody>
      </p:sp>
      <p:sp>
        <p:nvSpPr>
          <p:cNvPr id="158" name="Google Shape;158;p4"/>
          <p:cNvSpPr txBox="1"/>
          <p:nvPr/>
        </p:nvSpPr>
        <p:spPr>
          <a:xfrm>
            <a:off x="552298" y="1962302"/>
            <a:ext cx="11087100"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300"/>
              <a:buFont typeface="Montserrat"/>
              <a:buNone/>
            </a:pPr>
            <a:r>
              <a:rPr lang="en-US" sz="1300">
                <a:solidFill>
                  <a:srgbClr val="6B7280"/>
                </a:solidFill>
                <a:latin typeface="Montserrat"/>
                <a:ea typeface="Montserrat"/>
                <a:cs typeface="Montserrat"/>
                <a:sym typeface="Montserrat"/>
              </a:rPr>
              <a:t>Not an Agency. Not a Tool. Two Intelligences, One Accountable Growth Department.</a:t>
            </a:r>
            <a:endParaRPr sz="1300">
              <a:solidFill>
                <a:schemeClr val="dk1"/>
              </a:solidFill>
              <a:latin typeface="Calibri"/>
              <a:ea typeface="Calibri"/>
              <a:cs typeface="Calibri"/>
              <a:sym typeface="Calibri"/>
            </a:endParaRPr>
          </a:p>
        </p:txBody>
      </p:sp>
      <p:sp>
        <p:nvSpPr>
          <p:cNvPr id="159" name="Google Shape;159;p4"/>
          <p:cNvSpPr/>
          <p:nvPr/>
        </p:nvSpPr>
        <p:spPr>
          <a:xfrm>
            <a:off x="609905" y="2762402"/>
            <a:ext cx="3457346" cy="3047695"/>
          </a:xfrm>
          <a:prstGeom prst="roundRect">
            <a:avLst>
              <a:gd fmla="val 1125" name="adj"/>
            </a:avLst>
          </a:prstGeom>
          <a:solidFill>
            <a:srgbClr val="F9F9F9"/>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0" name="Google Shape;160;p4"/>
          <p:cNvSpPr txBox="1"/>
          <p:nvPr/>
        </p:nvSpPr>
        <p:spPr>
          <a:xfrm>
            <a:off x="1234440" y="4034333"/>
            <a:ext cx="2211019"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500"/>
              <a:buFont typeface="Montserrat"/>
              <a:buNone/>
            </a:pPr>
            <a:r>
              <a:rPr b="1" lang="en-US" sz="1500">
                <a:solidFill>
                  <a:srgbClr val="1F2937"/>
                </a:solidFill>
                <a:latin typeface="Montserrat"/>
                <a:ea typeface="Montserrat"/>
                <a:cs typeface="Montserrat"/>
                <a:sym typeface="Montserrat"/>
              </a:rPr>
              <a:t>Human Intelligence</a:t>
            </a:r>
            <a:endParaRPr sz="1500">
              <a:solidFill>
                <a:schemeClr val="dk1"/>
              </a:solidFill>
              <a:latin typeface="Calibri"/>
              <a:ea typeface="Calibri"/>
              <a:cs typeface="Calibri"/>
              <a:sym typeface="Calibri"/>
            </a:endParaRPr>
          </a:p>
        </p:txBody>
      </p:sp>
      <p:sp>
        <p:nvSpPr>
          <p:cNvPr id="161" name="Google Shape;161;p4"/>
          <p:cNvSpPr txBox="1"/>
          <p:nvPr/>
        </p:nvSpPr>
        <p:spPr>
          <a:xfrm>
            <a:off x="875995" y="4638751"/>
            <a:ext cx="2924251" cy="866851"/>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lang="en-US" sz="1000">
                <a:solidFill>
                  <a:srgbClr val="6B7280"/>
                </a:solidFill>
                <a:latin typeface="Montserrat"/>
                <a:ea typeface="Montserrat"/>
                <a:cs typeface="Montserrat"/>
                <a:sym typeface="Montserrat"/>
              </a:rPr>
              <a:t>Strategists, growth leads, and analysts owning direction, creative judgment, and the decisions AI should never make alone.</a:t>
            </a:r>
            <a:endParaRPr sz="1000">
              <a:solidFill>
                <a:schemeClr val="dk1"/>
              </a:solidFill>
              <a:latin typeface="Calibri"/>
              <a:ea typeface="Calibri"/>
              <a:cs typeface="Calibri"/>
              <a:sym typeface="Calibri"/>
            </a:endParaRPr>
          </a:p>
        </p:txBody>
      </p:sp>
      <p:sp>
        <p:nvSpPr>
          <p:cNvPr id="162" name="Google Shape;162;p4"/>
          <p:cNvSpPr/>
          <p:nvPr/>
        </p:nvSpPr>
        <p:spPr>
          <a:xfrm>
            <a:off x="1908353" y="3066898"/>
            <a:ext cx="857707" cy="743407"/>
          </a:xfrm>
          <a:prstGeom prst="roundRect">
            <a:avLst>
              <a:gd fmla="val 61501" name="adj"/>
            </a:avLst>
          </a:prstGeom>
          <a:solidFill>
            <a:srgbClr val="FFFFFF"/>
          </a:solidFill>
          <a:ln cap="flat" cmpd="sng" w="25400">
            <a:solidFill>
              <a:srgbClr val="A3D45F"/>
            </a:solidFill>
            <a:prstDash val="solid"/>
            <a:round/>
            <a:headEnd len="sm" w="sm" type="none"/>
            <a:tailEnd len="sm" w="sm" type="none"/>
          </a:ln>
          <a:effectLst>
            <a:outerShdw blurRad="139700" rotWithShape="0" algn="bl" dir="16200000" dist="50800">
              <a:srgbClr val="A3D45F">
                <a:alpha val="2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63" name="Google Shape;163;p4"/>
          <p:cNvPicPr preferRelativeResize="0"/>
          <p:nvPr/>
        </p:nvPicPr>
        <p:blipFill rotWithShape="1">
          <a:blip r:embed="rId6">
            <a:alphaModFix/>
          </a:blip>
          <a:srcRect b="0" l="-607" r="-607" t="0"/>
          <a:stretch/>
        </p:blipFill>
        <p:spPr>
          <a:xfrm>
            <a:off x="2141525" y="3265322"/>
            <a:ext cx="390449" cy="342900"/>
          </a:xfrm>
          <a:prstGeom prst="rect">
            <a:avLst/>
          </a:prstGeom>
          <a:noFill/>
          <a:ln>
            <a:noFill/>
          </a:ln>
        </p:spPr>
      </p:pic>
      <p:pic>
        <p:nvPicPr>
          <p:cNvPr descr="preencoded.png" id="164" name="Google Shape;164;p4"/>
          <p:cNvPicPr preferRelativeResize="0"/>
          <p:nvPr/>
        </p:nvPicPr>
        <p:blipFill rotWithShape="1">
          <a:blip r:embed="rId7">
            <a:alphaModFix/>
          </a:blip>
          <a:srcRect b="0" l="-7" r="-7" t="0"/>
          <a:stretch/>
        </p:blipFill>
        <p:spPr>
          <a:xfrm>
            <a:off x="4369003" y="2609698"/>
            <a:ext cx="3454603" cy="3047695"/>
          </a:xfrm>
          <a:prstGeom prst="rect">
            <a:avLst/>
          </a:prstGeom>
          <a:noFill/>
          <a:ln>
            <a:noFill/>
          </a:ln>
        </p:spPr>
      </p:pic>
      <p:sp>
        <p:nvSpPr>
          <p:cNvPr id="165" name="Google Shape;165;p4"/>
          <p:cNvSpPr txBox="1"/>
          <p:nvPr/>
        </p:nvSpPr>
        <p:spPr>
          <a:xfrm>
            <a:off x="4873752" y="3883457"/>
            <a:ext cx="2446934"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500"/>
              <a:buFont typeface="Montserrat"/>
              <a:buNone/>
            </a:pPr>
            <a:r>
              <a:rPr b="1" lang="en-US" sz="1500">
                <a:solidFill>
                  <a:srgbClr val="1F2937"/>
                </a:solidFill>
                <a:latin typeface="Montserrat"/>
                <a:ea typeface="Montserrat"/>
                <a:cs typeface="Montserrat"/>
                <a:sym typeface="Montserrat"/>
              </a:rPr>
              <a:t>Artificial Intelligence</a:t>
            </a:r>
            <a:endParaRPr sz="1500">
              <a:solidFill>
                <a:schemeClr val="dk1"/>
              </a:solidFill>
              <a:latin typeface="Calibri"/>
              <a:ea typeface="Calibri"/>
              <a:cs typeface="Calibri"/>
              <a:sym typeface="Calibri"/>
            </a:endParaRPr>
          </a:p>
        </p:txBody>
      </p:sp>
      <p:sp>
        <p:nvSpPr>
          <p:cNvPr id="166" name="Google Shape;166;p4"/>
          <p:cNvSpPr txBox="1"/>
          <p:nvPr/>
        </p:nvSpPr>
        <p:spPr>
          <a:xfrm>
            <a:off x="4635094" y="4486046"/>
            <a:ext cx="2924251" cy="866851"/>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lang="en-US" sz="1000">
                <a:solidFill>
                  <a:srgbClr val="6B7280"/>
                </a:solidFill>
                <a:latin typeface="Montserrat"/>
                <a:ea typeface="Montserrat"/>
                <a:cs typeface="Montserrat"/>
                <a:sym typeface="Montserrat"/>
              </a:rPr>
              <a:t>AI agents, automation, and models running your marketing operations at machine speed. Always on, always measured, built to your workflows.</a:t>
            </a:r>
            <a:endParaRPr sz="1000">
              <a:solidFill>
                <a:schemeClr val="dk1"/>
              </a:solidFill>
              <a:latin typeface="Calibri"/>
              <a:ea typeface="Calibri"/>
              <a:cs typeface="Calibri"/>
              <a:sym typeface="Calibri"/>
            </a:endParaRPr>
          </a:p>
        </p:txBody>
      </p:sp>
      <p:sp>
        <p:nvSpPr>
          <p:cNvPr id="167" name="Google Shape;167;p4"/>
          <p:cNvSpPr/>
          <p:nvPr/>
        </p:nvSpPr>
        <p:spPr>
          <a:xfrm>
            <a:off x="5667451" y="2952598"/>
            <a:ext cx="857707" cy="705002"/>
          </a:xfrm>
          <a:prstGeom prst="roundRect">
            <a:avLst>
              <a:gd fmla="val 64851" name="adj"/>
            </a:avLst>
          </a:prstGeom>
          <a:solidFill>
            <a:srgbClr val="FFFFFF"/>
          </a:solidFill>
          <a:ln cap="flat" cmpd="sng" w="25400">
            <a:solidFill>
              <a:srgbClr val="A3D45F"/>
            </a:solidFill>
            <a:prstDash val="solid"/>
            <a:round/>
            <a:headEnd len="sm" w="sm" type="none"/>
            <a:tailEnd len="sm" w="sm" type="none"/>
          </a:ln>
          <a:effectLst>
            <a:outerShdw blurRad="139700" rotWithShape="0" algn="bl" dir="16200000" dist="50800">
              <a:srgbClr val="A3D45F">
                <a:alpha val="2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68" name="Google Shape;168;p4"/>
          <p:cNvPicPr preferRelativeResize="0"/>
          <p:nvPr/>
        </p:nvPicPr>
        <p:blipFill rotWithShape="1">
          <a:blip r:embed="rId8">
            <a:alphaModFix/>
          </a:blip>
          <a:srcRect b="0" l="-607" r="-607" t="0"/>
          <a:stretch/>
        </p:blipFill>
        <p:spPr>
          <a:xfrm>
            <a:off x="5900623" y="3132734"/>
            <a:ext cx="390449" cy="342900"/>
          </a:xfrm>
          <a:prstGeom prst="rect">
            <a:avLst/>
          </a:prstGeom>
          <a:noFill/>
          <a:ln>
            <a:noFill/>
          </a:ln>
        </p:spPr>
      </p:pic>
      <p:sp>
        <p:nvSpPr>
          <p:cNvPr id="169" name="Google Shape;169;p4"/>
          <p:cNvSpPr/>
          <p:nvPr/>
        </p:nvSpPr>
        <p:spPr>
          <a:xfrm>
            <a:off x="8128102" y="2762402"/>
            <a:ext cx="3457346" cy="3047695"/>
          </a:xfrm>
          <a:prstGeom prst="roundRect">
            <a:avLst>
              <a:gd fmla="val 1125" name="adj"/>
            </a:avLst>
          </a:prstGeom>
          <a:solidFill>
            <a:srgbClr val="F9F9F9"/>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0" name="Google Shape;170;p4"/>
          <p:cNvSpPr txBox="1"/>
          <p:nvPr/>
        </p:nvSpPr>
        <p:spPr>
          <a:xfrm>
            <a:off x="8705088" y="4034333"/>
            <a:ext cx="2308860"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500"/>
              <a:buFont typeface="Montserrat"/>
              <a:buNone/>
            </a:pPr>
            <a:r>
              <a:rPr b="1" lang="en-US" sz="1500">
                <a:solidFill>
                  <a:srgbClr val="1F2937"/>
                </a:solidFill>
                <a:latin typeface="Montserrat"/>
                <a:ea typeface="Montserrat"/>
                <a:cs typeface="Montserrat"/>
                <a:sym typeface="Montserrat"/>
              </a:rPr>
              <a:t>Committed Outcomes</a:t>
            </a:r>
            <a:endParaRPr sz="1500">
              <a:solidFill>
                <a:schemeClr val="dk1"/>
              </a:solidFill>
              <a:latin typeface="Calibri"/>
              <a:ea typeface="Calibri"/>
              <a:cs typeface="Calibri"/>
              <a:sym typeface="Calibri"/>
            </a:endParaRPr>
          </a:p>
        </p:txBody>
      </p:sp>
      <p:sp>
        <p:nvSpPr>
          <p:cNvPr id="171" name="Google Shape;171;p4"/>
          <p:cNvSpPr txBox="1"/>
          <p:nvPr/>
        </p:nvSpPr>
        <p:spPr>
          <a:xfrm>
            <a:off x="8395106" y="4638751"/>
            <a:ext cx="2924251" cy="866851"/>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lang="en-US" sz="1000">
                <a:solidFill>
                  <a:srgbClr val="6B7280"/>
                </a:solidFill>
                <a:latin typeface="Montserrat"/>
                <a:ea typeface="Montserrat"/>
                <a:cs typeface="Montserrat"/>
                <a:sym typeface="Montserrat"/>
              </a:rPr>
              <a:t>Defined KPIs &amp; deliverables each month. Performance guaranteed within scope. Monthly business reviews with complete transparency.</a:t>
            </a:r>
            <a:endParaRPr sz="1000">
              <a:solidFill>
                <a:schemeClr val="dk1"/>
              </a:solidFill>
              <a:latin typeface="Calibri"/>
              <a:ea typeface="Calibri"/>
              <a:cs typeface="Calibri"/>
              <a:sym typeface="Calibri"/>
            </a:endParaRPr>
          </a:p>
        </p:txBody>
      </p:sp>
      <p:sp>
        <p:nvSpPr>
          <p:cNvPr id="172" name="Google Shape;172;p4"/>
          <p:cNvSpPr/>
          <p:nvPr/>
        </p:nvSpPr>
        <p:spPr>
          <a:xfrm>
            <a:off x="9426550" y="3066898"/>
            <a:ext cx="857707" cy="743407"/>
          </a:xfrm>
          <a:prstGeom prst="roundRect">
            <a:avLst>
              <a:gd fmla="val 61501" name="adj"/>
            </a:avLst>
          </a:prstGeom>
          <a:solidFill>
            <a:srgbClr val="FFFFFF"/>
          </a:solidFill>
          <a:ln cap="flat" cmpd="sng" w="25400">
            <a:solidFill>
              <a:srgbClr val="A3D45F"/>
            </a:solidFill>
            <a:prstDash val="solid"/>
            <a:round/>
            <a:headEnd len="sm" w="sm" type="none"/>
            <a:tailEnd len="sm" w="sm" type="none"/>
          </a:ln>
          <a:effectLst>
            <a:outerShdw blurRad="139700" rotWithShape="0" algn="bl" dir="16200000" dist="50800">
              <a:srgbClr val="A3D45F">
                <a:alpha val="20000"/>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73" name="Google Shape;173;p4"/>
          <p:cNvPicPr preferRelativeResize="0"/>
          <p:nvPr/>
        </p:nvPicPr>
        <p:blipFill rotWithShape="1">
          <a:blip r:embed="rId9">
            <a:alphaModFix/>
          </a:blip>
          <a:srcRect b="0" l="0" r="0" t="0"/>
          <a:stretch/>
        </p:blipFill>
        <p:spPr>
          <a:xfrm>
            <a:off x="9683496" y="3265322"/>
            <a:ext cx="342900" cy="342900"/>
          </a:xfrm>
          <a:prstGeom prst="rect">
            <a:avLst/>
          </a:prstGeom>
          <a:noFill/>
          <a:ln>
            <a:noFill/>
          </a:ln>
        </p:spPr>
      </p:pic>
      <p:sp>
        <p:nvSpPr>
          <p:cNvPr id="174" name="Google Shape;174;p4"/>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75" name="Google Shape;175;p4"/>
          <p:cNvPicPr preferRelativeResize="0"/>
          <p:nvPr/>
        </p:nvPicPr>
        <p:blipFill rotWithShape="1">
          <a:blip r:embed="rId10">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5"/>
          <p:cNvSpPr/>
          <p:nvPr/>
        </p:nvSpPr>
        <p:spPr>
          <a:xfrm>
            <a:off x="640080" y="310896"/>
            <a:ext cx="10972800" cy="25603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5D6B60"/>
              </a:buClr>
              <a:buSzPts val="1050"/>
              <a:buFont typeface="Montserrat"/>
              <a:buNone/>
            </a:pPr>
            <a:r>
              <a:rPr b="1" lang="en-US" sz="1050">
                <a:solidFill>
                  <a:srgbClr val="5D6B60"/>
                </a:solidFill>
                <a:latin typeface="Montserrat"/>
                <a:ea typeface="Montserrat"/>
                <a:cs typeface="Montserrat"/>
                <a:sym typeface="Montserrat"/>
              </a:rPr>
              <a:t>THE COMPLETE ECOSYSTEM</a:t>
            </a:r>
            <a:endParaRPr sz="1050">
              <a:solidFill>
                <a:schemeClr val="dk1"/>
              </a:solidFill>
              <a:latin typeface="Calibri"/>
              <a:ea typeface="Calibri"/>
              <a:cs typeface="Calibri"/>
              <a:sym typeface="Calibri"/>
            </a:endParaRPr>
          </a:p>
        </p:txBody>
      </p:sp>
      <p:sp>
        <p:nvSpPr>
          <p:cNvPr id="181" name="Google Shape;181;p5"/>
          <p:cNvSpPr/>
          <p:nvPr/>
        </p:nvSpPr>
        <p:spPr>
          <a:xfrm>
            <a:off x="640080" y="548640"/>
            <a:ext cx="10972800" cy="4572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152019"/>
              </a:buClr>
              <a:buSzPts val="2400"/>
              <a:buFont typeface="Montserrat"/>
              <a:buNone/>
            </a:pPr>
            <a:r>
              <a:rPr b="1" lang="en-US" sz="2400">
                <a:solidFill>
                  <a:srgbClr val="152019"/>
                </a:solidFill>
                <a:latin typeface="Montserrat"/>
                <a:ea typeface="Montserrat"/>
                <a:cs typeface="Montserrat"/>
                <a:sym typeface="Montserrat"/>
              </a:rPr>
              <a:t>Your complete growth stack</a:t>
            </a:r>
            <a:endParaRPr sz="2400">
              <a:solidFill>
                <a:schemeClr val="dk1"/>
              </a:solidFill>
              <a:latin typeface="Calibri"/>
              <a:ea typeface="Calibri"/>
              <a:cs typeface="Calibri"/>
              <a:sym typeface="Calibri"/>
            </a:endParaRPr>
          </a:p>
        </p:txBody>
      </p:sp>
      <p:sp>
        <p:nvSpPr>
          <p:cNvPr id="182" name="Google Shape;182;p5"/>
          <p:cNvSpPr/>
          <p:nvPr/>
        </p:nvSpPr>
        <p:spPr>
          <a:xfrm>
            <a:off x="658368" y="1152144"/>
            <a:ext cx="10972800" cy="23774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3D45F"/>
              </a:buClr>
              <a:buSzPts val="1000"/>
              <a:buFont typeface="Montserrat"/>
              <a:buNone/>
            </a:pPr>
            <a:r>
              <a:rPr b="1" lang="en-US" sz="1000">
                <a:solidFill>
                  <a:srgbClr val="A3D45F"/>
                </a:solidFill>
                <a:latin typeface="Montserrat"/>
                <a:ea typeface="Montserrat"/>
                <a:cs typeface="Montserrat"/>
                <a:sym typeface="Montserrat"/>
              </a:rPr>
              <a:t>HUMAN INTELLIGENCE  ·  STRATEGY &amp; DIRECTION</a:t>
            </a:r>
            <a:endParaRPr sz="1000">
              <a:solidFill>
                <a:schemeClr val="dk1"/>
              </a:solidFill>
              <a:latin typeface="Calibri"/>
              <a:ea typeface="Calibri"/>
              <a:cs typeface="Calibri"/>
              <a:sym typeface="Calibri"/>
            </a:endParaRPr>
          </a:p>
        </p:txBody>
      </p:sp>
      <p:sp>
        <p:nvSpPr>
          <p:cNvPr id="183" name="Google Shape;183;p5"/>
          <p:cNvSpPr/>
          <p:nvPr/>
        </p:nvSpPr>
        <p:spPr>
          <a:xfrm>
            <a:off x="658368" y="1463040"/>
            <a:ext cx="2615184" cy="1572768"/>
          </a:xfrm>
          <a:prstGeom prst="roundRect">
            <a:avLst>
              <a:gd fmla="val 3488"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4" name="Google Shape;184;p5"/>
          <p:cNvSpPr/>
          <p:nvPr/>
        </p:nvSpPr>
        <p:spPr>
          <a:xfrm>
            <a:off x="859536" y="1664208"/>
            <a:ext cx="548640" cy="5486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gs_strat.png" id="185" name="Google Shape;185;p5"/>
          <p:cNvPicPr preferRelativeResize="0"/>
          <p:nvPr/>
        </p:nvPicPr>
        <p:blipFill rotWithShape="1">
          <a:blip r:embed="rId3">
            <a:alphaModFix/>
          </a:blip>
          <a:srcRect b="0" l="0" r="0" t="0"/>
          <a:stretch/>
        </p:blipFill>
        <p:spPr>
          <a:xfrm>
            <a:off x="996696" y="1801368"/>
            <a:ext cx="274320" cy="274320"/>
          </a:xfrm>
          <a:prstGeom prst="rect">
            <a:avLst/>
          </a:prstGeom>
          <a:noFill/>
          <a:ln>
            <a:noFill/>
          </a:ln>
        </p:spPr>
      </p:pic>
      <p:sp>
        <p:nvSpPr>
          <p:cNvPr id="186" name="Google Shape;186;p5"/>
          <p:cNvSpPr/>
          <p:nvPr/>
        </p:nvSpPr>
        <p:spPr>
          <a:xfrm>
            <a:off x="859536" y="2286000"/>
            <a:ext cx="2212848"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150"/>
              <a:buFont typeface="Montserrat"/>
              <a:buNone/>
            </a:pPr>
            <a:r>
              <a:rPr b="1" lang="en-US" sz="1150">
                <a:solidFill>
                  <a:srgbClr val="152019"/>
                </a:solidFill>
                <a:latin typeface="Montserrat"/>
                <a:ea typeface="Montserrat"/>
                <a:cs typeface="Montserrat"/>
                <a:sym typeface="Montserrat"/>
              </a:rPr>
              <a:t>Digital Strategy</a:t>
            </a:r>
            <a:endParaRPr sz="1150">
              <a:solidFill>
                <a:schemeClr val="dk1"/>
              </a:solidFill>
              <a:latin typeface="Calibri"/>
              <a:ea typeface="Calibri"/>
              <a:cs typeface="Calibri"/>
              <a:sym typeface="Calibri"/>
            </a:endParaRPr>
          </a:p>
        </p:txBody>
      </p:sp>
      <p:sp>
        <p:nvSpPr>
          <p:cNvPr id="187" name="Google Shape;187;p5"/>
          <p:cNvSpPr/>
          <p:nvPr/>
        </p:nvSpPr>
        <p:spPr>
          <a:xfrm>
            <a:off x="859536" y="2633472"/>
            <a:ext cx="2212848" cy="38404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D6B60"/>
              </a:buClr>
              <a:buSzPts val="880"/>
              <a:buFont typeface="Hanken Grotesk"/>
              <a:buNone/>
            </a:pPr>
            <a:r>
              <a:rPr lang="en-US" sz="880">
                <a:solidFill>
                  <a:srgbClr val="5D6B60"/>
                </a:solidFill>
                <a:latin typeface="Hanken Grotesk"/>
                <a:ea typeface="Hanken Grotesk"/>
                <a:cs typeface="Hanken Grotesk"/>
                <a:sym typeface="Hanken Grotesk"/>
              </a:rPr>
              <a:t>A clear roadmap: where to play and how to win</a:t>
            </a:r>
            <a:endParaRPr sz="880">
              <a:solidFill>
                <a:schemeClr val="dk1"/>
              </a:solidFill>
              <a:latin typeface="Calibri"/>
              <a:ea typeface="Calibri"/>
              <a:cs typeface="Calibri"/>
              <a:sym typeface="Calibri"/>
            </a:endParaRPr>
          </a:p>
        </p:txBody>
      </p:sp>
      <p:sp>
        <p:nvSpPr>
          <p:cNvPr id="188" name="Google Shape;188;p5"/>
          <p:cNvSpPr/>
          <p:nvPr/>
        </p:nvSpPr>
        <p:spPr>
          <a:xfrm>
            <a:off x="3493008" y="1463040"/>
            <a:ext cx="2615184" cy="1572768"/>
          </a:xfrm>
          <a:prstGeom prst="roundRect">
            <a:avLst>
              <a:gd fmla="val 3488"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9" name="Google Shape;189;p5"/>
          <p:cNvSpPr/>
          <p:nvPr/>
        </p:nvSpPr>
        <p:spPr>
          <a:xfrm>
            <a:off x="3694176" y="1664208"/>
            <a:ext cx="548640" cy="5486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gs_data.png" id="190" name="Google Shape;190;p5"/>
          <p:cNvPicPr preferRelativeResize="0"/>
          <p:nvPr/>
        </p:nvPicPr>
        <p:blipFill rotWithShape="1">
          <a:blip r:embed="rId4">
            <a:alphaModFix/>
          </a:blip>
          <a:srcRect b="0" l="0" r="0" t="0"/>
          <a:stretch/>
        </p:blipFill>
        <p:spPr>
          <a:xfrm>
            <a:off x="3831336" y="1801368"/>
            <a:ext cx="274320" cy="274320"/>
          </a:xfrm>
          <a:prstGeom prst="rect">
            <a:avLst/>
          </a:prstGeom>
          <a:noFill/>
          <a:ln>
            <a:noFill/>
          </a:ln>
        </p:spPr>
      </p:pic>
      <p:sp>
        <p:nvSpPr>
          <p:cNvPr id="191" name="Google Shape;191;p5"/>
          <p:cNvSpPr/>
          <p:nvPr/>
        </p:nvSpPr>
        <p:spPr>
          <a:xfrm>
            <a:off x="3694176" y="2286000"/>
            <a:ext cx="2212848"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150"/>
              <a:buFont typeface="Montserrat"/>
              <a:buNone/>
            </a:pPr>
            <a:r>
              <a:rPr b="1" lang="en-US" sz="1150">
                <a:solidFill>
                  <a:srgbClr val="152019"/>
                </a:solidFill>
                <a:latin typeface="Montserrat"/>
                <a:ea typeface="Montserrat"/>
                <a:cs typeface="Montserrat"/>
                <a:sym typeface="Montserrat"/>
              </a:rPr>
              <a:t>Data Strategy</a:t>
            </a:r>
            <a:endParaRPr sz="1150">
              <a:solidFill>
                <a:schemeClr val="dk1"/>
              </a:solidFill>
              <a:latin typeface="Calibri"/>
              <a:ea typeface="Calibri"/>
              <a:cs typeface="Calibri"/>
              <a:sym typeface="Calibri"/>
            </a:endParaRPr>
          </a:p>
        </p:txBody>
      </p:sp>
      <p:sp>
        <p:nvSpPr>
          <p:cNvPr id="192" name="Google Shape;192;p5"/>
          <p:cNvSpPr/>
          <p:nvPr/>
        </p:nvSpPr>
        <p:spPr>
          <a:xfrm>
            <a:off x="3694176" y="2633472"/>
            <a:ext cx="2212848" cy="38404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D6B60"/>
              </a:buClr>
              <a:buSzPts val="880"/>
              <a:buFont typeface="Hanken Grotesk"/>
              <a:buNone/>
            </a:pPr>
            <a:r>
              <a:rPr lang="en-US" sz="880">
                <a:solidFill>
                  <a:srgbClr val="5D6B60"/>
                </a:solidFill>
                <a:latin typeface="Hanken Grotesk"/>
                <a:ea typeface="Hanken Grotesk"/>
                <a:cs typeface="Hanken Grotesk"/>
                <a:sym typeface="Hanken Grotesk"/>
              </a:rPr>
              <a:t>Structure, quality and governance</a:t>
            </a:r>
            <a:endParaRPr sz="880">
              <a:solidFill>
                <a:schemeClr val="dk1"/>
              </a:solidFill>
              <a:latin typeface="Calibri"/>
              <a:ea typeface="Calibri"/>
              <a:cs typeface="Calibri"/>
              <a:sym typeface="Calibri"/>
            </a:endParaRPr>
          </a:p>
        </p:txBody>
      </p:sp>
      <p:sp>
        <p:nvSpPr>
          <p:cNvPr id="193" name="Google Shape;193;p5"/>
          <p:cNvSpPr/>
          <p:nvPr/>
        </p:nvSpPr>
        <p:spPr>
          <a:xfrm>
            <a:off x="6327648" y="1463040"/>
            <a:ext cx="2615184" cy="1572768"/>
          </a:xfrm>
          <a:prstGeom prst="roundRect">
            <a:avLst>
              <a:gd fmla="val 3488"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4" name="Google Shape;194;p5"/>
          <p:cNvSpPr/>
          <p:nvPr/>
        </p:nvSpPr>
        <p:spPr>
          <a:xfrm>
            <a:off x="6528816" y="1664208"/>
            <a:ext cx="548640" cy="5486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gs_content.png" id="195" name="Google Shape;195;p5"/>
          <p:cNvPicPr preferRelativeResize="0"/>
          <p:nvPr/>
        </p:nvPicPr>
        <p:blipFill rotWithShape="1">
          <a:blip r:embed="rId5">
            <a:alphaModFix/>
          </a:blip>
          <a:srcRect b="0" l="0" r="0" t="0"/>
          <a:stretch/>
        </p:blipFill>
        <p:spPr>
          <a:xfrm>
            <a:off x="6665976" y="1801368"/>
            <a:ext cx="274320" cy="274320"/>
          </a:xfrm>
          <a:prstGeom prst="rect">
            <a:avLst/>
          </a:prstGeom>
          <a:noFill/>
          <a:ln>
            <a:noFill/>
          </a:ln>
        </p:spPr>
      </p:pic>
      <p:sp>
        <p:nvSpPr>
          <p:cNvPr id="196" name="Google Shape;196;p5"/>
          <p:cNvSpPr/>
          <p:nvPr/>
        </p:nvSpPr>
        <p:spPr>
          <a:xfrm>
            <a:off x="6528816" y="2286000"/>
            <a:ext cx="2212848"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150"/>
              <a:buFont typeface="Montserrat"/>
              <a:buNone/>
            </a:pPr>
            <a:r>
              <a:rPr b="1" lang="en-US" sz="1150">
                <a:solidFill>
                  <a:srgbClr val="152019"/>
                </a:solidFill>
                <a:latin typeface="Montserrat"/>
                <a:ea typeface="Montserrat"/>
                <a:cs typeface="Montserrat"/>
                <a:sym typeface="Montserrat"/>
              </a:rPr>
              <a:t>Content</a:t>
            </a:r>
            <a:endParaRPr sz="1150">
              <a:solidFill>
                <a:schemeClr val="dk1"/>
              </a:solidFill>
              <a:latin typeface="Calibri"/>
              <a:ea typeface="Calibri"/>
              <a:cs typeface="Calibri"/>
              <a:sym typeface="Calibri"/>
            </a:endParaRPr>
          </a:p>
        </p:txBody>
      </p:sp>
      <p:sp>
        <p:nvSpPr>
          <p:cNvPr id="197" name="Google Shape;197;p5"/>
          <p:cNvSpPr/>
          <p:nvPr/>
        </p:nvSpPr>
        <p:spPr>
          <a:xfrm>
            <a:off x="6528816" y="2633472"/>
            <a:ext cx="2212848" cy="38404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D6B60"/>
              </a:buClr>
              <a:buSzPts val="880"/>
              <a:buFont typeface="Hanken Grotesk"/>
              <a:buNone/>
            </a:pPr>
            <a:r>
              <a:rPr lang="en-US" sz="880">
                <a:solidFill>
                  <a:srgbClr val="5D6B60"/>
                </a:solidFill>
                <a:latin typeface="Hanken Grotesk"/>
                <a:ea typeface="Hanken Grotesk"/>
                <a:cs typeface="Hanken Grotesk"/>
                <a:sym typeface="Hanken Grotesk"/>
              </a:rPr>
              <a:t>Briefs, creative and campaign assets</a:t>
            </a:r>
            <a:endParaRPr sz="880">
              <a:solidFill>
                <a:schemeClr val="dk1"/>
              </a:solidFill>
              <a:latin typeface="Calibri"/>
              <a:ea typeface="Calibri"/>
              <a:cs typeface="Calibri"/>
              <a:sym typeface="Calibri"/>
            </a:endParaRPr>
          </a:p>
        </p:txBody>
      </p:sp>
      <p:sp>
        <p:nvSpPr>
          <p:cNvPr id="198" name="Google Shape;198;p5"/>
          <p:cNvSpPr/>
          <p:nvPr/>
        </p:nvSpPr>
        <p:spPr>
          <a:xfrm>
            <a:off x="9162288" y="1463040"/>
            <a:ext cx="2615184" cy="1572768"/>
          </a:xfrm>
          <a:prstGeom prst="roundRect">
            <a:avLst>
              <a:gd fmla="val 3488"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9" name="Google Shape;199;p5"/>
          <p:cNvSpPr/>
          <p:nvPr/>
        </p:nvSpPr>
        <p:spPr>
          <a:xfrm>
            <a:off x="9363456" y="1664208"/>
            <a:ext cx="548640" cy="5486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gs_social.png" id="200" name="Google Shape;200;p5"/>
          <p:cNvPicPr preferRelativeResize="0"/>
          <p:nvPr/>
        </p:nvPicPr>
        <p:blipFill rotWithShape="1">
          <a:blip r:embed="rId6">
            <a:alphaModFix/>
          </a:blip>
          <a:srcRect b="0" l="0" r="0" t="0"/>
          <a:stretch/>
        </p:blipFill>
        <p:spPr>
          <a:xfrm>
            <a:off x="9500616" y="1801368"/>
            <a:ext cx="274320" cy="274320"/>
          </a:xfrm>
          <a:prstGeom prst="rect">
            <a:avLst/>
          </a:prstGeom>
          <a:noFill/>
          <a:ln>
            <a:noFill/>
          </a:ln>
        </p:spPr>
      </p:pic>
      <p:sp>
        <p:nvSpPr>
          <p:cNvPr id="201" name="Google Shape;201;p5"/>
          <p:cNvSpPr/>
          <p:nvPr/>
        </p:nvSpPr>
        <p:spPr>
          <a:xfrm>
            <a:off x="9363456" y="2286000"/>
            <a:ext cx="2212848"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150"/>
              <a:buFont typeface="Montserrat"/>
              <a:buNone/>
            </a:pPr>
            <a:r>
              <a:rPr b="1" lang="en-US" sz="1150">
                <a:solidFill>
                  <a:srgbClr val="152019"/>
                </a:solidFill>
                <a:latin typeface="Montserrat"/>
                <a:ea typeface="Montserrat"/>
                <a:cs typeface="Montserrat"/>
                <a:sym typeface="Montserrat"/>
              </a:rPr>
              <a:t>Social Media Strategy &amp; Review</a:t>
            </a:r>
            <a:endParaRPr sz="1150">
              <a:solidFill>
                <a:schemeClr val="dk1"/>
              </a:solidFill>
              <a:latin typeface="Calibri"/>
              <a:ea typeface="Calibri"/>
              <a:cs typeface="Calibri"/>
              <a:sym typeface="Calibri"/>
            </a:endParaRPr>
          </a:p>
        </p:txBody>
      </p:sp>
      <p:sp>
        <p:nvSpPr>
          <p:cNvPr id="202" name="Google Shape;202;p5"/>
          <p:cNvSpPr/>
          <p:nvPr/>
        </p:nvSpPr>
        <p:spPr>
          <a:xfrm>
            <a:off x="9363456" y="2633472"/>
            <a:ext cx="2212848" cy="38404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D6B60"/>
              </a:buClr>
              <a:buSzPts val="880"/>
              <a:buFont typeface="Hanken Grotesk"/>
              <a:buNone/>
            </a:pPr>
            <a:r>
              <a:rPr lang="en-US" sz="880">
                <a:solidFill>
                  <a:srgbClr val="5D6B60"/>
                </a:solidFill>
                <a:latin typeface="Hanken Grotesk"/>
                <a:ea typeface="Hanken Grotesk"/>
                <a:cs typeface="Hanken Grotesk"/>
                <a:sym typeface="Hanken Grotesk"/>
              </a:rPr>
              <a:t>Planned, run and reviewed with your in-house or hybrid team</a:t>
            </a:r>
            <a:endParaRPr sz="880">
              <a:solidFill>
                <a:schemeClr val="dk1"/>
              </a:solidFill>
              <a:latin typeface="Calibri"/>
              <a:ea typeface="Calibri"/>
              <a:cs typeface="Calibri"/>
              <a:sym typeface="Calibri"/>
            </a:endParaRPr>
          </a:p>
        </p:txBody>
      </p:sp>
      <p:sp>
        <p:nvSpPr>
          <p:cNvPr id="203" name="Google Shape;203;p5"/>
          <p:cNvSpPr/>
          <p:nvPr/>
        </p:nvSpPr>
        <p:spPr>
          <a:xfrm>
            <a:off x="658368" y="3401568"/>
            <a:ext cx="10874959" cy="566928"/>
          </a:xfrm>
          <a:prstGeom prst="roundRect">
            <a:avLst>
              <a:gd fmla="val 9677" name="adj"/>
            </a:avLst>
          </a:prstGeom>
          <a:solidFill>
            <a:srgbClr val="15201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4" name="Google Shape;204;p5"/>
          <p:cNvSpPr/>
          <p:nvPr/>
        </p:nvSpPr>
        <p:spPr>
          <a:xfrm>
            <a:off x="932688" y="3401568"/>
            <a:ext cx="10326319" cy="566928"/>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400"/>
              <a:buFont typeface="Montserrat"/>
              <a:buNone/>
            </a:pPr>
            <a:r>
              <a:rPr b="1" lang="en-US" sz="1400">
                <a:solidFill>
                  <a:srgbClr val="A3D45F"/>
                </a:solidFill>
                <a:latin typeface="Montserrat"/>
                <a:ea typeface="Montserrat"/>
                <a:cs typeface="Montserrat"/>
                <a:sym typeface="Montserrat"/>
              </a:rPr>
              <a:t>REVENUE</a:t>
            </a:r>
            <a:r>
              <a:rPr lang="en-US" sz="1100">
                <a:solidFill>
                  <a:srgbClr val="D7DECE"/>
                </a:solidFill>
                <a:latin typeface="Hanken Grotesk"/>
                <a:ea typeface="Hanken Grotesk"/>
                <a:cs typeface="Hanken Grotesk"/>
                <a:sym typeface="Hanken Grotesk"/>
              </a:rPr>
              <a:t>    Every layer above and below is measured against it.</a:t>
            </a:r>
            <a:endParaRPr sz="1400">
              <a:solidFill>
                <a:schemeClr val="dk1"/>
              </a:solidFill>
              <a:latin typeface="Calibri"/>
              <a:ea typeface="Calibri"/>
              <a:cs typeface="Calibri"/>
              <a:sym typeface="Calibri"/>
            </a:endParaRPr>
          </a:p>
        </p:txBody>
      </p:sp>
      <p:sp>
        <p:nvSpPr>
          <p:cNvPr id="205" name="Google Shape;205;p5"/>
          <p:cNvSpPr/>
          <p:nvPr/>
        </p:nvSpPr>
        <p:spPr>
          <a:xfrm>
            <a:off x="658368" y="4169664"/>
            <a:ext cx="10972800" cy="23774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A3D45F"/>
              </a:buClr>
              <a:buSzPts val="1000"/>
              <a:buFont typeface="Montserrat"/>
              <a:buNone/>
            </a:pPr>
            <a:r>
              <a:rPr b="1" lang="en-US" sz="1000">
                <a:solidFill>
                  <a:srgbClr val="A3D45F"/>
                </a:solidFill>
                <a:latin typeface="Montserrat"/>
                <a:ea typeface="Montserrat"/>
                <a:cs typeface="Montserrat"/>
                <a:sym typeface="Montserrat"/>
              </a:rPr>
              <a:t>EXECUTION &amp; ASSETS  ·  DELIVERY</a:t>
            </a:r>
            <a:endParaRPr sz="1000">
              <a:solidFill>
                <a:schemeClr val="dk1"/>
              </a:solidFill>
              <a:latin typeface="Calibri"/>
              <a:ea typeface="Calibri"/>
              <a:cs typeface="Calibri"/>
              <a:sym typeface="Calibri"/>
            </a:endParaRPr>
          </a:p>
        </p:txBody>
      </p:sp>
      <p:sp>
        <p:nvSpPr>
          <p:cNvPr id="206" name="Google Shape;206;p5"/>
          <p:cNvSpPr/>
          <p:nvPr/>
        </p:nvSpPr>
        <p:spPr>
          <a:xfrm>
            <a:off x="658368" y="4480560"/>
            <a:ext cx="2615184" cy="1572768"/>
          </a:xfrm>
          <a:prstGeom prst="roundRect">
            <a:avLst>
              <a:gd fmla="val 3488"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7" name="Google Shape;207;p5"/>
          <p:cNvSpPr/>
          <p:nvPr/>
        </p:nvSpPr>
        <p:spPr>
          <a:xfrm>
            <a:off x="859536" y="4681728"/>
            <a:ext cx="548640" cy="5486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gs_assets.png" id="208" name="Google Shape;208;p5"/>
          <p:cNvPicPr preferRelativeResize="0"/>
          <p:nvPr/>
        </p:nvPicPr>
        <p:blipFill rotWithShape="1">
          <a:blip r:embed="rId7">
            <a:alphaModFix/>
          </a:blip>
          <a:srcRect b="0" l="0" r="0" t="0"/>
          <a:stretch/>
        </p:blipFill>
        <p:spPr>
          <a:xfrm>
            <a:off x="996696" y="4818888"/>
            <a:ext cx="274320" cy="274320"/>
          </a:xfrm>
          <a:prstGeom prst="rect">
            <a:avLst/>
          </a:prstGeom>
          <a:noFill/>
          <a:ln>
            <a:noFill/>
          </a:ln>
        </p:spPr>
      </p:pic>
      <p:sp>
        <p:nvSpPr>
          <p:cNvPr id="209" name="Google Shape;209;p5"/>
          <p:cNvSpPr/>
          <p:nvPr/>
        </p:nvSpPr>
        <p:spPr>
          <a:xfrm>
            <a:off x="859536" y="5303520"/>
            <a:ext cx="2212848"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150"/>
              <a:buFont typeface="Montserrat"/>
              <a:buNone/>
            </a:pPr>
            <a:r>
              <a:rPr b="1" lang="en-US" sz="1150">
                <a:solidFill>
                  <a:srgbClr val="152019"/>
                </a:solidFill>
                <a:latin typeface="Montserrat"/>
                <a:ea typeface="Montserrat"/>
                <a:cs typeface="Montserrat"/>
                <a:sym typeface="Montserrat"/>
              </a:rPr>
              <a:t>Digital Assets</a:t>
            </a:r>
            <a:endParaRPr sz="1150">
              <a:solidFill>
                <a:schemeClr val="dk1"/>
              </a:solidFill>
              <a:latin typeface="Calibri"/>
              <a:ea typeface="Calibri"/>
              <a:cs typeface="Calibri"/>
              <a:sym typeface="Calibri"/>
            </a:endParaRPr>
          </a:p>
        </p:txBody>
      </p:sp>
      <p:sp>
        <p:nvSpPr>
          <p:cNvPr id="210" name="Google Shape;210;p5"/>
          <p:cNvSpPr/>
          <p:nvPr/>
        </p:nvSpPr>
        <p:spPr>
          <a:xfrm>
            <a:off x="859536" y="5650992"/>
            <a:ext cx="2212848" cy="38404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D6B60"/>
              </a:buClr>
              <a:buSzPts val="880"/>
              <a:buFont typeface="Hanken Grotesk"/>
              <a:buNone/>
            </a:pPr>
            <a:r>
              <a:rPr lang="en-US" sz="880">
                <a:solidFill>
                  <a:srgbClr val="5D6B60"/>
                </a:solidFill>
                <a:latin typeface="Hanken Grotesk"/>
                <a:ea typeface="Hanken Grotesk"/>
                <a:cs typeface="Hanken Grotesk"/>
                <a:sym typeface="Hanken Grotesk"/>
              </a:rPr>
              <a:t>Website management, media buying, CRM review and leads-quality management</a:t>
            </a:r>
            <a:endParaRPr sz="880">
              <a:solidFill>
                <a:schemeClr val="dk1"/>
              </a:solidFill>
              <a:latin typeface="Calibri"/>
              <a:ea typeface="Calibri"/>
              <a:cs typeface="Calibri"/>
              <a:sym typeface="Calibri"/>
            </a:endParaRPr>
          </a:p>
        </p:txBody>
      </p:sp>
      <p:sp>
        <p:nvSpPr>
          <p:cNvPr id="211" name="Google Shape;211;p5"/>
          <p:cNvSpPr/>
          <p:nvPr/>
        </p:nvSpPr>
        <p:spPr>
          <a:xfrm>
            <a:off x="3493008" y="4480560"/>
            <a:ext cx="2615184" cy="1572768"/>
          </a:xfrm>
          <a:prstGeom prst="roundRect">
            <a:avLst>
              <a:gd fmla="val 3488"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2" name="Google Shape;212;p5"/>
          <p:cNvSpPr/>
          <p:nvPr/>
        </p:nvSpPr>
        <p:spPr>
          <a:xfrm>
            <a:off x="3694176" y="4681728"/>
            <a:ext cx="548640" cy="5486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gs_tools.png" id="213" name="Google Shape;213;p5"/>
          <p:cNvPicPr preferRelativeResize="0"/>
          <p:nvPr/>
        </p:nvPicPr>
        <p:blipFill rotWithShape="1">
          <a:blip r:embed="rId8">
            <a:alphaModFix/>
          </a:blip>
          <a:srcRect b="0" l="0" r="0" t="0"/>
          <a:stretch/>
        </p:blipFill>
        <p:spPr>
          <a:xfrm>
            <a:off x="3831336" y="4818888"/>
            <a:ext cx="274320" cy="274320"/>
          </a:xfrm>
          <a:prstGeom prst="rect">
            <a:avLst/>
          </a:prstGeom>
          <a:noFill/>
          <a:ln>
            <a:noFill/>
          </a:ln>
        </p:spPr>
      </p:pic>
      <p:sp>
        <p:nvSpPr>
          <p:cNvPr id="214" name="Google Shape;214;p5"/>
          <p:cNvSpPr/>
          <p:nvPr/>
        </p:nvSpPr>
        <p:spPr>
          <a:xfrm>
            <a:off x="3694176" y="5303520"/>
            <a:ext cx="2212848"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150"/>
              <a:buFont typeface="Montserrat"/>
              <a:buNone/>
            </a:pPr>
            <a:r>
              <a:rPr b="1" lang="en-US" sz="1150">
                <a:solidFill>
                  <a:srgbClr val="152019"/>
                </a:solidFill>
                <a:latin typeface="Montserrat"/>
                <a:ea typeface="Montserrat"/>
                <a:cs typeface="Montserrat"/>
                <a:sym typeface="Montserrat"/>
              </a:rPr>
              <a:t>Tools &amp; Budget</a:t>
            </a:r>
            <a:endParaRPr sz="1150">
              <a:solidFill>
                <a:schemeClr val="dk1"/>
              </a:solidFill>
              <a:latin typeface="Calibri"/>
              <a:ea typeface="Calibri"/>
              <a:cs typeface="Calibri"/>
              <a:sym typeface="Calibri"/>
            </a:endParaRPr>
          </a:p>
        </p:txBody>
      </p:sp>
      <p:sp>
        <p:nvSpPr>
          <p:cNvPr id="215" name="Google Shape;215;p5"/>
          <p:cNvSpPr/>
          <p:nvPr/>
        </p:nvSpPr>
        <p:spPr>
          <a:xfrm>
            <a:off x="3694176" y="5650992"/>
            <a:ext cx="2212848" cy="38404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D6B60"/>
              </a:buClr>
              <a:buSzPts val="880"/>
              <a:buFont typeface="Hanken Grotesk"/>
              <a:buNone/>
            </a:pPr>
            <a:r>
              <a:rPr lang="en-US" sz="880">
                <a:solidFill>
                  <a:srgbClr val="5D6B60"/>
                </a:solidFill>
                <a:latin typeface="Hanken Grotesk"/>
                <a:ea typeface="Hanken Grotesk"/>
                <a:cs typeface="Hanken Grotesk"/>
                <a:sym typeface="Hanken Grotesk"/>
              </a:rPr>
              <a:t>Stack selection and spend allocation</a:t>
            </a:r>
            <a:endParaRPr sz="880">
              <a:solidFill>
                <a:schemeClr val="dk1"/>
              </a:solidFill>
              <a:latin typeface="Calibri"/>
              <a:ea typeface="Calibri"/>
              <a:cs typeface="Calibri"/>
              <a:sym typeface="Calibri"/>
            </a:endParaRPr>
          </a:p>
        </p:txBody>
      </p:sp>
      <p:sp>
        <p:nvSpPr>
          <p:cNvPr id="216" name="Google Shape;216;p5"/>
          <p:cNvSpPr/>
          <p:nvPr/>
        </p:nvSpPr>
        <p:spPr>
          <a:xfrm>
            <a:off x="6327648" y="4480560"/>
            <a:ext cx="2615184" cy="1572768"/>
          </a:xfrm>
          <a:prstGeom prst="roundRect">
            <a:avLst>
              <a:gd fmla="val 3488"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7" name="Google Shape;217;p5"/>
          <p:cNvSpPr/>
          <p:nvPr/>
        </p:nvSpPr>
        <p:spPr>
          <a:xfrm>
            <a:off x="6528816" y="4681728"/>
            <a:ext cx="548640" cy="5486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gs_ai.png" id="218" name="Google Shape;218;p5"/>
          <p:cNvPicPr preferRelativeResize="0"/>
          <p:nvPr/>
        </p:nvPicPr>
        <p:blipFill rotWithShape="1">
          <a:blip r:embed="rId9">
            <a:alphaModFix/>
          </a:blip>
          <a:srcRect b="0" l="0" r="0" t="0"/>
          <a:stretch/>
        </p:blipFill>
        <p:spPr>
          <a:xfrm>
            <a:off x="6665976" y="4818888"/>
            <a:ext cx="274320" cy="274320"/>
          </a:xfrm>
          <a:prstGeom prst="rect">
            <a:avLst/>
          </a:prstGeom>
          <a:noFill/>
          <a:ln>
            <a:noFill/>
          </a:ln>
        </p:spPr>
      </p:pic>
      <p:sp>
        <p:nvSpPr>
          <p:cNvPr id="219" name="Google Shape;219;p5"/>
          <p:cNvSpPr/>
          <p:nvPr/>
        </p:nvSpPr>
        <p:spPr>
          <a:xfrm>
            <a:off x="6528816" y="5303520"/>
            <a:ext cx="2212848"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150"/>
              <a:buFont typeface="Montserrat"/>
              <a:buNone/>
            </a:pPr>
            <a:r>
              <a:rPr b="1" lang="en-US" sz="1150">
                <a:solidFill>
                  <a:srgbClr val="152019"/>
                </a:solidFill>
                <a:latin typeface="Montserrat"/>
                <a:ea typeface="Montserrat"/>
                <a:cs typeface="Montserrat"/>
                <a:sym typeface="Montserrat"/>
              </a:rPr>
              <a:t>Agentic &amp; Generative AI</a:t>
            </a:r>
            <a:endParaRPr sz="1150">
              <a:solidFill>
                <a:schemeClr val="dk1"/>
              </a:solidFill>
              <a:latin typeface="Calibri"/>
              <a:ea typeface="Calibri"/>
              <a:cs typeface="Calibri"/>
              <a:sym typeface="Calibri"/>
            </a:endParaRPr>
          </a:p>
        </p:txBody>
      </p:sp>
      <p:sp>
        <p:nvSpPr>
          <p:cNvPr id="220" name="Google Shape;220;p5"/>
          <p:cNvSpPr/>
          <p:nvPr/>
        </p:nvSpPr>
        <p:spPr>
          <a:xfrm>
            <a:off x="6528816" y="5650992"/>
            <a:ext cx="2212848" cy="38404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D6B60"/>
              </a:buClr>
              <a:buSzPts val="880"/>
              <a:buFont typeface="Hanken Grotesk"/>
              <a:buNone/>
            </a:pPr>
            <a:r>
              <a:rPr lang="en-US" sz="880">
                <a:solidFill>
                  <a:srgbClr val="5D6B60"/>
                </a:solidFill>
                <a:latin typeface="Hanken Grotesk"/>
                <a:ea typeface="Hanken Grotesk"/>
                <a:cs typeface="Hanken Grotesk"/>
                <a:sym typeface="Hanken Grotesk"/>
              </a:rPr>
              <a:t>Agents, models and marketing automation</a:t>
            </a:r>
            <a:endParaRPr sz="880">
              <a:solidFill>
                <a:schemeClr val="dk1"/>
              </a:solidFill>
              <a:latin typeface="Calibri"/>
              <a:ea typeface="Calibri"/>
              <a:cs typeface="Calibri"/>
              <a:sym typeface="Calibri"/>
            </a:endParaRPr>
          </a:p>
        </p:txBody>
      </p:sp>
      <p:sp>
        <p:nvSpPr>
          <p:cNvPr id="221" name="Google Shape;221;p5"/>
          <p:cNvSpPr/>
          <p:nvPr/>
        </p:nvSpPr>
        <p:spPr>
          <a:xfrm>
            <a:off x="9162288" y="4480560"/>
            <a:ext cx="2615184" cy="1572768"/>
          </a:xfrm>
          <a:prstGeom prst="roundRect">
            <a:avLst>
              <a:gd fmla="val 3488"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5"/>
          <p:cNvSpPr/>
          <p:nvPr/>
        </p:nvSpPr>
        <p:spPr>
          <a:xfrm>
            <a:off x="9363456" y="4681728"/>
            <a:ext cx="548640" cy="5486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gs_analytics.png" id="223" name="Google Shape;223;p5"/>
          <p:cNvPicPr preferRelativeResize="0"/>
          <p:nvPr/>
        </p:nvPicPr>
        <p:blipFill rotWithShape="1">
          <a:blip r:embed="rId10">
            <a:alphaModFix/>
          </a:blip>
          <a:srcRect b="0" l="0" r="0" t="0"/>
          <a:stretch/>
        </p:blipFill>
        <p:spPr>
          <a:xfrm>
            <a:off x="9500616" y="4818888"/>
            <a:ext cx="274320" cy="274320"/>
          </a:xfrm>
          <a:prstGeom prst="rect">
            <a:avLst/>
          </a:prstGeom>
          <a:noFill/>
          <a:ln>
            <a:noFill/>
          </a:ln>
        </p:spPr>
      </p:pic>
      <p:sp>
        <p:nvSpPr>
          <p:cNvPr id="224" name="Google Shape;224;p5"/>
          <p:cNvSpPr/>
          <p:nvPr/>
        </p:nvSpPr>
        <p:spPr>
          <a:xfrm>
            <a:off x="9363456" y="5303520"/>
            <a:ext cx="2212848" cy="3657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150"/>
              <a:buFont typeface="Montserrat"/>
              <a:buNone/>
            </a:pPr>
            <a:r>
              <a:rPr b="1" lang="en-US" sz="1150">
                <a:solidFill>
                  <a:srgbClr val="152019"/>
                </a:solidFill>
                <a:latin typeface="Montserrat"/>
                <a:ea typeface="Montserrat"/>
                <a:cs typeface="Montserrat"/>
                <a:sym typeface="Montserrat"/>
              </a:rPr>
              <a:t>Analytics</a:t>
            </a:r>
            <a:endParaRPr sz="1150">
              <a:solidFill>
                <a:schemeClr val="dk1"/>
              </a:solidFill>
              <a:latin typeface="Calibri"/>
              <a:ea typeface="Calibri"/>
              <a:cs typeface="Calibri"/>
              <a:sym typeface="Calibri"/>
            </a:endParaRPr>
          </a:p>
        </p:txBody>
      </p:sp>
      <p:sp>
        <p:nvSpPr>
          <p:cNvPr id="225" name="Google Shape;225;p5"/>
          <p:cNvSpPr/>
          <p:nvPr/>
        </p:nvSpPr>
        <p:spPr>
          <a:xfrm>
            <a:off x="9363456" y="5650992"/>
            <a:ext cx="2212848" cy="384048"/>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D6B60"/>
              </a:buClr>
              <a:buSzPts val="880"/>
              <a:buFont typeface="Hanken Grotesk"/>
              <a:buNone/>
            </a:pPr>
            <a:r>
              <a:rPr lang="en-US" sz="880">
                <a:solidFill>
                  <a:srgbClr val="5D6B60"/>
                </a:solidFill>
                <a:latin typeface="Hanken Grotesk"/>
                <a:ea typeface="Hanken Grotesk"/>
                <a:cs typeface="Hanken Grotesk"/>
                <a:sym typeface="Hanken Grotesk"/>
              </a:rPr>
              <a:t>Tracking, attribution and performance</a:t>
            </a:r>
            <a:endParaRPr sz="880">
              <a:solidFill>
                <a:schemeClr val="dk1"/>
              </a:solidFill>
              <a:latin typeface="Calibri"/>
              <a:ea typeface="Calibri"/>
              <a:cs typeface="Calibri"/>
              <a:sym typeface="Calibri"/>
            </a:endParaRPr>
          </a:p>
        </p:txBody>
      </p:sp>
      <p:sp>
        <p:nvSpPr>
          <p:cNvPr id="226" name="Google Shape;226;p5"/>
          <p:cNvSpPr/>
          <p:nvPr/>
        </p:nvSpPr>
        <p:spPr>
          <a:xfrm>
            <a:off x="640080" y="6355080"/>
            <a:ext cx="1097280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5D6B60"/>
              </a:buClr>
              <a:buSzPts val="1050"/>
              <a:buFont typeface="Hanken Grotesk"/>
              <a:buNone/>
            </a:pPr>
            <a:r>
              <a:rPr lang="en-US" sz="1050">
                <a:solidFill>
                  <a:srgbClr val="5D6B60"/>
                </a:solidFill>
                <a:latin typeface="Hanken Grotesk"/>
                <a:ea typeface="Hanken Grotesk"/>
                <a:cs typeface="Hanken Grotesk"/>
                <a:sym typeface="Hanken Grotesk"/>
              </a:rPr>
              <a:t>One system. One partner. One set of numbers.</a:t>
            </a:r>
            <a:endParaRPr sz="1050">
              <a:solidFill>
                <a:schemeClr val="dk1"/>
              </a:solidFill>
              <a:latin typeface="Calibri"/>
              <a:ea typeface="Calibri"/>
              <a:cs typeface="Calibri"/>
              <a:sym typeface="Calibri"/>
            </a:endParaRPr>
          </a:p>
        </p:txBody>
      </p:sp>
      <p:pic>
        <p:nvPicPr>
          <p:cNvPr id="227" name="Google Shape;227;p5"/>
          <p:cNvPicPr preferRelativeResize="0"/>
          <p:nvPr/>
        </p:nvPicPr>
        <p:blipFill rotWithShape="1">
          <a:blip r:embed="rId11">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6"/>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34" name="Google Shape;234;p6"/>
          <p:cNvPicPr preferRelativeResize="0"/>
          <p:nvPr/>
        </p:nvPicPr>
        <p:blipFill rotWithShape="1">
          <a:blip r:embed="rId3">
            <a:alphaModFix/>
          </a:blip>
          <a:srcRect b="-1" l="0" r="0" t="-1"/>
          <a:stretch/>
        </p:blipFill>
        <p:spPr>
          <a:xfrm>
            <a:off x="0" y="0"/>
            <a:ext cx="12191695" cy="6858000"/>
          </a:xfrm>
          <a:prstGeom prst="rect">
            <a:avLst/>
          </a:prstGeom>
          <a:noFill/>
          <a:ln>
            <a:noFill/>
          </a:ln>
        </p:spPr>
      </p:pic>
      <p:pic>
        <p:nvPicPr>
          <p:cNvPr descr="preencoded.png" id="235" name="Google Shape;235;p6"/>
          <p:cNvPicPr preferRelativeResize="0"/>
          <p:nvPr/>
        </p:nvPicPr>
        <p:blipFill rotWithShape="1">
          <a:blip r:embed="rId4">
            <a:alphaModFix amt="30000"/>
          </a:blip>
          <a:srcRect b="0" l="-400" r="-400" t="0"/>
          <a:stretch/>
        </p:blipFill>
        <p:spPr>
          <a:xfrm>
            <a:off x="6096305" y="1028700"/>
            <a:ext cx="19202" cy="4800600"/>
          </a:xfrm>
          <a:prstGeom prst="rect">
            <a:avLst/>
          </a:prstGeom>
          <a:noFill/>
          <a:ln>
            <a:noFill/>
          </a:ln>
        </p:spPr>
      </p:pic>
      <p:sp>
        <p:nvSpPr>
          <p:cNvPr id="236" name="Google Shape;236;p6"/>
          <p:cNvSpPr/>
          <p:nvPr/>
        </p:nvSpPr>
        <p:spPr>
          <a:xfrm>
            <a:off x="914400" y="1790395"/>
            <a:ext cx="457200" cy="457200"/>
          </a:xfrm>
          <a:prstGeom prst="ellipse">
            <a:avLst/>
          </a:prstGeom>
          <a:solidFill>
            <a:srgbClr val="F3F4F6"/>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37" name="Google Shape;237;p6"/>
          <p:cNvPicPr preferRelativeResize="0"/>
          <p:nvPr/>
        </p:nvPicPr>
        <p:blipFill rotWithShape="1">
          <a:blip r:embed="rId5">
            <a:alphaModFix/>
          </a:blip>
          <a:srcRect b="0" l="0" r="0" t="0"/>
          <a:stretch/>
        </p:blipFill>
        <p:spPr>
          <a:xfrm>
            <a:off x="1024128" y="1923898"/>
            <a:ext cx="237744" cy="190195"/>
          </a:xfrm>
          <a:prstGeom prst="rect">
            <a:avLst/>
          </a:prstGeom>
          <a:noFill/>
          <a:ln>
            <a:noFill/>
          </a:ln>
        </p:spPr>
      </p:pic>
      <p:sp>
        <p:nvSpPr>
          <p:cNvPr id="238" name="Google Shape;238;p6"/>
          <p:cNvSpPr txBox="1"/>
          <p:nvPr/>
        </p:nvSpPr>
        <p:spPr>
          <a:xfrm>
            <a:off x="1527048" y="1867205"/>
            <a:ext cx="3657600" cy="3054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800"/>
              <a:buFont typeface="Montserrat"/>
              <a:buNone/>
            </a:pPr>
            <a:r>
              <a:rPr b="1" lang="en-US" sz="1800">
                <a:solidFill>
                  <a:srgbClr val="1F2937"/>
                </a:solidFill>
                <a:latin typeface="Montserrat"/>
                <a:ea typeface="Montserrat"/>
                <a:cs typeface="Montserrat"/>
                <a:sym typeface="Montserrat"/>
              </a:rPr>
              <a:t>Human Intelligence</a:t>
            </a:r>
            <a:endParaRPr sz="1800">
              <a:solidFill>
                <a:schemeClr val="dk1"/>
              </a:solidFill>
              <a:latin typeface="Calibri"/>
              <a:ea typeface="Calibri"/>
              <a:cs typeface="Calibri"/>
              <a:sym typeface="Calibri"/>
            </a:endParaRPr>
          </a:p>
        </p:txBody>
      </p:sp>
      <p:sp>
        <p:nvSpPr>
          <p:cNvPr id="239" name="Google Shape;239;p6"/>
          <p:cNvSpPr/>
          <p:nvPr/>
        </p:nvSpPr>
        <p:spPr>
          <a:xfrm>
            <a:off x="914400" y="2553005"/>
            <a:ext cx="4572000" cy="685800"/>
          </a:xfrm>
          <a:prstGeom prst="roundRect">
            <a:avLst>
              <a:gd fmla="val 14815" name="adj"/>
            </a:avLst>
          </a:prstGeom>
          <a:solidFill>
            <a:srgbClr val="FCFC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0" name="Google Shape;240;p6"/>
          <p:cNvSpPr/>
          <p:nvPr/>
        </p:nvSpPr>
        <p:spPr>
          <a:xfrm>
            <a:off x="914400" y="2553005"/>
            <a:ext cx="28346" cy="685800"/>
          </a:xfrm>
          <a:prstGeom prst="roundRect">
            <a:avLst>
              <a:gd fmla="val 358428" name="adj"/>
            </a:avLst>
          </a:prstGeom>
          <a:solidFill>
            <a:srgbClr val="000000">
              <a:alpha val="0"/>
            </a:srgbClr>
          </a:solidFill>
          <a:ln cap="flat" cmpd="sng" w="12700">
            <a:solidFill>
              <a:srgbClr val="00000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1" name="Google Shape;241;p6"/>
          <p:cNvSpPr/>
          <p:nvPr/>
        </p:nvSpPr>
        <p:spPr>
          <a:xfrm>
            <a:off x="1095451" y="2704795"/>
            <a:ext cx="381305" cy="381305"/>
          </a:xfrm>
          <a:prstGeom prst="roundRect">
            <a:avLst>
              <a:gd fmla="val 47962" name="adj"/>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42" name="Google Shape;242;p6"/>
          <p:cNvPicPr preferRelativeResize="0"/>
          <p:nvPr/>
        </p:nvPicPr>
        <p:blipFill rotWithShape="1">
          <a:blip r:embed="rId6">
            <a:alphaModFix/>
          </a:blip>
          <a:srcRect b="0" l="0" r="0" t="0"/>
          <a:stretch/>
        </p:blipFill>
        <p:spPr>
          <a:xfrm>
            <a:off x="1200150" y="2819095"/>
            <a:ext cx="171907" cy="152705"/>
          </a:xfrm>
          <a:prstGeom prst="rect">
            <a:avLst/>
          </a:prstGeom>
          <a:noFill/>
          <a:ln>
            <a:noFill/>
          </a:ln>
        </p:spPr>
      </p:pic>
      <p:sp>
        <p:nvSpPr>
          <p:cNvPr id="243" name="Google Shape;243;p6"/>
          <p:cNvSpPr txBox="1"/>
          <p:nvPr/>
        </p:nvSpPr>
        <p:spPr>
          <a:xfrm>
            <a:off x="1627632" y="2704795"/>
            <a:ext cx="3291840"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Digital Strategy</a:t>
            </a:r>
            <a:endParaRPr sz="1000">
              <a:solidFill>
                <a:schemeClr val="dk1"/>
              </a:solidFill>
              <a:latin typeface="Calibri"/>
              <a:ea typeface="Calibri"/>
              <a:cs typeface="Calibri"/>
              <a:sym typeface="Calibri"/>
            </a:endParaRPr>
          </a:p>
        </p:txBody>
      </p:sp>
      <p:sp>
        <p:nvSpPr>
          <p:cNvPr id="244" name="Google Shape;244;p6"/>
          <p:cNvSpPr txBox="1"/>
          <p:nvPr/>
        </p:nvSpPr>
        <p:spPr>
          <a:xfrm>
            <a:off x="1627632" y="2933395"/>
            <a:ext cx="3291840"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900"/>
              <a:buFont typeface="Montserrat"/>
              <a:buNone/>
            </a:pPr>
            <a:r>
              <a:rPr lang="en-US" sz="900">
                <a:solidFill>
                  <a:srgbClr val="6B7280"/>
                </a:solidFill>
                <a:latin typeface="Montserrat"/>
                <a:ea typeface="Montserrat"/>
                <a:cs typeface="Montserrat"/>
                <a:sym typeface="Montserrat"/>
              </a:rPr>
              <a:t>A clear roadmap: where to play, how to win, in what order</a:t>
            </a:r>
            <a:endParaRPr sz="900">
              <a:solidFill>
                <a:schemeClr val="dk1"/>
              </a:solidFill>
              <a:latin typeface="Calibri"/>
              <a:ea typeface="Calibri"/>
              <a:cs typeface="Calibri"/>
              <a:sym typeface="Calibri"/>
            </a:endParaRPr>
          </a:p>
        </p:txBody>
      </p:sp>
      <p:sp>
        <p:nvSpPr>
          <p:cNvPr id="245" name="Google Shape;245;p6"/>
          <p:cNvSpPr/>
          <p:nvPr/>
        </p:nvSpPr>
        <p:spPr>
          <a:xfrm>
            <a:off x="914400" y="3467405"/>
            <a:ext cx="4572000" cy="685800"/>
          </a:xfrm>
          <a:prstGeom prst="roundRect">
            <a:avLst>
              <a:gd fmla="val 14815" name="adj"/>
            </a:avLst>
          </a:prstGeom>
          <a:solidFill>
            <a:srgbClr val="FCFC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6"/>
          <p:cNvSpPr/>
          <p:nvPr/>
        </p:nvSpPr>
        <p:spPr>
          <a:xfrm>
            <a:off x="914400" y="3467405"/>
            <a:ext cx="28346" cy="685800"/>
          </a:xfrm>
          <a:prstGeom prst="roundRect">
            <a:avLst>
              <a:gd fmla="val 358428" name="adj"/>
            </a:avLst>
          </a:prstGeom>
          <a:solidFill>
            <a:srgbClr val="000000">
              <a:alpha val="0"/>
            </a:srgbClr>
          </a:solidFill>
          <a:ln cap="flat" cmpd="sng" w="12700">
            <a:solidFill>
              <a:srgbClr val="00000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6"/>
          <p:cNvSpPr/>
          <p:nvPr/>
        </p:nvSpPr>
        <p:spPr>
          <a:xfrm>
            <a:off x="1095451" y="3619195"/>
            <a:ext cx="381305" cy="381305"/>
          </a:xfrm>
          <a:prstGeom prst="roundRect">
            <a:avLst>
              <a:gd fmla="val 47962" name="adj"/>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48" name="Google Shape;248;p6"/>
          <p:cNvPicPr preferRelativeResize="0"/>
          <p:nvPr/>
        </p:nvPicPr>
        <p:blipFill rotWithShape="1">
          <a:blip r:embed="rId7">
            <a:alphaModFix/>
          </a:blip>
          <a:srcRect b="0" l="0" r="0" t="0"/>
          <a:stretch/>
        </p:blipFill>
        <p:spPr>
          <a:xfrm>
            <a:off x="1209751" y="3733495"/>
            <a:ext cx="152705" cy="152705"/>
          </a:xfrm>
          <a:prstGeom prst="rect">
            <a:avLst/>
          </a:prstGeom>
          <a:noFill/>
          <a:ln>
            <a:noFill/>
          </a:ln>
        </p:spPr>
      </p:pic>
      <p:sp>
        <p:nvSpPr>
          <p:cNvPr id="249" name="Google Shape;249;p6"/>
          <p:cNvSpPr txBox="1"/>
          <p:nvPr/>
        </p:nvSpPr>
        <p:spPr>
          <a:xfrm>
            <a:off x="1627632" y="3619195"/>
            <a:ext cx="3291840"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Data Strategy</a:t>
            </a:r>
            <a:endParaRPr sz="1000">
              <a:solidFill>
                <a:schemeClr val="dk1"/>
              </a:solidFill>
              <a:latin typeface="Calibri"/>
              <a:ea typeface="Calibri"/>
              <a:cs typeface="Calibri"/>
              <a:sym typeface="Calibri"/>
            </a:endParaRPr>
          </a:p>
        </p:txBody>
      </p:sp>
      <p:sp>
        <p:nvSpPr>
          <p:cNvPr id="250" name="Google Shape;250;p6"/>
          <p:cNvSpPr txBox="1"/>
          <p:nvPr/>
        </p:nvSpPr>
        <p:spPr>
          <a:xfrm>
            <a:off x="1627632" y="3847795"/>
            <a:ext cx="3291840"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900"/>
              <a:buFont typeface="Montserrat"/>
              <a:buNone/>
            </a:pPr>
            <a:r>
              <a:rPr lang="en-US" sz="900">
                <a:solidFill>
                  <a:srgbClr val="6B7280"/>
                </a:solidFill>
                <a:latin typeface="Montserrat"/>
                <a:ea typeface="Montserrat"/>
                <a:cs typeface="Montserrat"/>
                <a:sym typeface="Montserrat"/>
              </a:rPr>
              <a:t>Structure, quality, and governance</a:t>
            </a:r>
            <a:endParaRPr sz="900">
              <a:solidFill>
                <a:schemeClr val="dk1"/>
              </a:solidFill>
              <a:latin typeface="Calibri"/>
              <a:ea typeface="Calibri"/>
              <a:cs typeface="Calibri"/>
              <a:sym typeface="Calibri"/>
            </a:endParaRPr>
          </a:p>
        </p:txBody>
      </p:sp>
      <p:sp>
        <p:nvSpPr>
          <p:cNvPr id="251" name="Google Shape;251;p6"/>
          <p:cNvSpPr/>
          <p:nvPr/>
        </p:nvSpPr>
        <p:spPr>
          <a:xfrm>
            <a:off x="914400" y="4229100"/>
            <a:ext cx="4572000" cy="685800"/>
          </a:xfrm>
          <a:prstGeom prst="roundRect">
            <a:avLst>
              <a:gd fmla="val 14815" name="adj"/>
            </a:avLst>
          </a:prstGeom>
          <a:solidFill>
            <a:srgbClr val="FCFC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6"/>
          <p:cNvSpPr/>
          <p:nvPr/>
        </p:nvSpPr>
        <p:spPr>
          <a:xfrm>
            <a:off x="914400" y="4229100"/>
            <a:ext cx="28346" cy="685800"/>
          </a:xfrm>
          <a:prstGeom prst="roundRect">
            <a:avLst>
              <a:gd fmla="val 358428" name="adj"/>
            </a:avLst>
          </a:prstGeom>
          <a:solidFill>
            <a:srgbClr val="000000">
              <a:alpha val="0"/>
            </a:srgbClr>
          </a:solidFill>
          <a:ln cap="flat" cmpd="sng" w="12700">
            <a:solidFill>
              <a:srgbClr val="00000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6"/>
          <p:cNvSpPr/>
          <p:nvPr/>
        </p:nvSpPr>
        <p:spPr>
          <a:xfrm>
            <a:off x="1095451" y="4381805"/>
            <a:ext cx="381305" cy="381305"/>
          </a:xfrm>
          <a:prstGeom prst="roundRect">
            <a:avLst>
              <a:gd fmla="val 47962" name="adj"/>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54" name="Google Shape;254;p6"/>
          <p:cNvPicPr preferRelativeResize="0"/>
          <p:nvPr/>
        </p:nvPicPr>
        <p:blipFill rotWithShape="1">
          <a:blip r:embed="rId8">
            <a:alphaModFix/>
          </a:blip>
          <a:srcRect b="-100" l="0" r="0" t="-100"/>
          <a:stretch/>
        </p:blipFill>
        <p:spPr>
          <a:xfrm>
            <a:off x="1191006" y="4496105"/>
            <a:ext cx="190195" cy="152705"/>
          </a:xfrm>
          <a:prstGeom prst="rect">
            <a:avLst/>
          </a:prstGeom>
          <a:noFill/>
          <a:ln>
            <a:noFill/>
          </a:ln>
        </p:spPr>
      </p:pic>
      <p:sp>
        <p:nvSpPr>
          <p:cNvPr id="255" name="Google Shape;255;p6"/>
          <p:cNvSpPr txBox="1"/>
          <p:nvPr/>
        </p:nvSpPr>
        <p:spPr>
          <a:xfrm>
            <a:off x="1627632" y="4381805"/>
            <a:ext cx="3291840"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Content Direction</a:t>
            </a:r>
            <a:endParaRPr sz="1000">
              <a:solidFill>
                <a:schemeClr val="dk1"/>
              </a:solidFill>
              <a:latin typeface="Calibri"/>
              <a:ea typeface="Calibri"/>
              <a:cs typeface="Calibri"/>
              <a:sym typeface="Calibri"/>
            </a:endParaRPr>
          </a:p>
        </p:txBody>
      </p:sp>
      <p:sp>
        <p:nvSpPr>
          <p:cNvPr id="256" name="Google Shape;256;p6"/>
          <p:cNvSpPr txBox="1"/>
          <p:nvPr/>
        </p:nvSpPr>
        <p:spPr>
          <a:xfrm>
            <a:off x="1627632" y="4610405"/>
            <a:ext cx="3291840"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900"/>
              <a:buFont typeface="Montserrat"/>
              <a:buNone/>
            </a:pPr>
            <a:r>
              <a:rPr lang="en-US" sz="900">
                <a:solidFill>
                  <a:srgbClr val="6B7280"/>
                </a:solidFill>
                <a:latin typeface="Montserrat"/>
                <a:ea typeface="Montserrat"/>
                <a:cs typeface="Montserrat"/>
                <a:sym typeface="Montserrat"/>
              </a:rPr>
              <a:t>Judgment, taste, and brand-level decisions</a:t>
            </a:r>
            <a:endParaRPr sz="900">
              <a:solidFill>
                <a:schemeClr val="dk1"/>
              </a:solidFill>
              <a:latin typeface="Calibri"/>
              <a:ea typeface="Calibri"/>
              <a:cs typeface="Calibri"/>
              <a:sym typeface="Calibri"/>
            </a:endParaRPr>
          </a:p>
        </p:txBody>
      </p:sp>
      <p:sp>
        <p:nvSpPr>
          <p:cNvPr id="257" name="Google Shape;257;p6"/>
          <p:cNvSpPr/>
          <p:nvPr/>
        </p:nvSpPr>
        <p:spPr>
          <a:xfrm>
            <a:off x="914400" y="4990795"/>
            <a:ext cx="4572000" cy="685800"/>
          </a:xfrm>
          <a:prstGeom prst="roundRect">
            <a:avLst>
              <a:gd fmla="val 14815" name="adj"/>
            </a:avLst>
          </a:prstGeom>
          <a:solidFill>
            <a:srgbClr val="FCFC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6"/>
          <p:cNvSpPr/>
          <p:nvPr/>
        </p:nvSpPr>
        <p:spPr>
          <a:xfrm>
            <a:off x="914400" y="4990795"/>
            <a:ext cx="28346" cy="685800"/>
          </a:xfrm>
          <a:prstGeom prst="roundRect">
            <a:avLst>
              <a:gd fmla="val 358428" name="adj"/>
            </a:avLst>
          </a:prstGeom>
          <a:solidFill>
            <a:srgbClr val="000000">
              <a:alpha val="0"/>
            </a:srgbClr>
          </a:solidFill>
          <a:ln cap="flat" cmpd="sng" w="12700">
            <a:solidFill>
              <a:srgbClr val="00000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9" name="Google Shape;259;p6"/>
          <p:cNvSpPr/>
          <p:nvPr/>
        </p:nvSpPr>
        <p:spPr>
          <a:xfrm>
            <a:off x="1095451" y="5143500"/>
            <a:ext cx="381305" cy="381305"/>
          </a:xfrm>
          <a:prstGeom prst="roundRect">
            <a:avLst>
              <a:gd fmla="val 47962" name="adj"/>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60" name="Google Shape;260;p6"/>
          <p:cNvPicPr preferRelativeResize="0"/>
          <p:nvPr/>
        </p:nvPicPr>
        <p:blipFill rotWithShape="1">
          <a:blip r:embed="rId9">
            <a:alphaModFix/>
          </a:blip>
          <a:srcRect b="0" l="0" r="0" t="0"/>
          <a:stretch/>
        </p:blipFill>
        <p:spPr>
          <a:xfrm>
            <a:off x="1191006" y="5257800"/>
            <a:ext cx="190195" cy="152705"/>
          </a:xfrm>
          <a:prstGeom prst="rect">
            <a:avLst/>
          </a:prstGeom>
          <a:noFill/>
          <a:ln>
            <a:noFill/>
          </a:ln>
        </p:spPr>
      </p:pic>
      <p:sp>
        <p:nvSpPr>
          <p:cNvPr id="261" name="Google Shape;261;p6"/>
          <p:cNvSpPr txBox="1"/>
          <p:nvPr/>
        </p:nvSpPr>
        <p:spPr>
          <a:xfrm>
            <a:off x="1627632" y="5143500"/>
            <a:ext cx="3291840" cy="19111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Growth &amp; Governance</a:t>
            </a:r>
            <a:endParaRPr sz="1000">
              <a:solidFill>
                <a:schemeClr val="dk1"/>
              </a:solidFill>
              <a:latin typeface="Calibri"/>
              <a:ea typeface="Calibri"/>
              <a:cs typeface="Calibri"/>
              <a:sym typeface="Calibri"/>
            </a:endParaRPr>
          </a:p>
        </p:txBody>
      </p:sp>
      <p:sp>
        <p:nvSpPr>
          <p:cNvPr id="262" name="Google Shape;262;p6"/>
          <p:cNvSpPr txBox="1"/>
          <p:nvPr/>
        </p:nvSpPr>
        <p:spPr>
          <a:xfrm>
            <a:off x="1627632" y="5372100"/>
            <a:ext cx="3291840"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280"/>
              </a:buClr>
              <a:buSzPts val="900"/>
              <a:buFont typeface="Montserrat"/>
              <a:buNone/>
            </a:pPr>
            <a:r>
              <a:rPr lang="en-US" sz="900">
                <a:solidFill>
                  <a:srgbClr val="6B7280"/>
                </a:solidFill>
                <a:latin typeface="Montserrat"/>
                <a:ea typeface="Montserrat"/>
                <a:cs typeface="Montserrat"/>
                <a:sym typeface="Montserrat"/>
              </a:rPr>
              <a:t>Owning the number, human-in-the-loop</a:t>
            </a:r>
            <a:endParaRPr sz="900">
              <a:solidFill>
                <a:schemeClr val="dk1"/>
              </a:solidFill>
              <a:latin typeface="Calibri"/>
              <a:ea typeface="Calibri"/>
              <a:cs typeface="Calibri"/>
              <a:sym typeface="Calibri"/>
            </a:endParaRPr>
          </a:p>
        </p:txBody>
      </p:sp>
      <p:sp>
        <p:nvSpPr>
          <p:cNvPr id="263" name="Google Shape;263;p6"/>
          <p:cNvSpPr txBox="1"/>
          <p:nvPr/>
        </p:nvSpPr>
        <p:spPr>
          <a:xfrm>
            <a:off x="7022592" y="1867205"/>
            <a:ext cx="3657600" cy="30541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1F2937"/>
              </a:buClr>
              <a:buSzPts val="1800"/>
              <a:buFont typeface="Montserrat"/>
              <a:buNone/>
            </a:pPr>
            <a:r>
              <a:rPr b="1" lang="en-US" sz="1800">
                <a:solidFill>
                  <a:srgbClr val="1F2937"/>
                </a:solidFill>
                <a:latin typeface="Montserrat"/>
                <a:ea typeface="Montserrat"/>
                <a:cs typeface="Montserrat"/>
                <a:sym typeface="Montserrat"/>
              </a:rPr>
              <a:t>Artificial Intelligence</a:t>
            </a:r>
            <a:endParaRPr sz="1800">
              <a:solidFill>
                <a:schemeClr val="dk1"/>
              </a:solidFill>
              <a:latin typeface="Calibri"/>
              <a:ea typeface="Calibri"/>
              <a:cs typeface="Calibri"/>
              <a:sym typeface="Calibri"/>
            </a:endParaRPr>
          </a:p>
        </p:txBody>
      </p:sp>
      <p:sp>
        <p:nvSpPr>
          <p:cNvPr id="264" name="Google Shape;264;p6"/>
          <p:cNvSpPr/>
          <p:nvPr/>
        </p:nvSpPr>
        <p:spPr>
          <a:xfrm>
            <a:off x="10820095" y="1790395"/>
            <a:ext cx="457200" cy="457200"/>
          </a:xfrm>
          <a:prstGeom prst="ellipse">
            <a:avLst/>
          </a:prstGeom>
          <a:solidFill>
            <a:srgbClr val="F3F4F6"/>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65" name="Google Shape;265;p6"/>
          <p:cNvPicPr preferRelativeResize="0"/>
          <p:nvPr/>
        </p:nvPicPr>
        <p:blipFill rotWithShape="1">
          <a:blip r:embed="rId10">
            <a:alphaModFix/>
          </a:blip>
          <a:srcRect b="0" l="0" r="0" t="0"/>
          <a:stretch/>
        </p:blipFill>
        <p:spPr>
          <a:xfrm>
            <a:off x="10953598" y="1923898"/>
            <a:ext cx="190195" cy="190195"/>
          </a:xfrm>
          <a:prstGeom prst="rect">
            <a:avLst/>
          </a:prstGeom>
          <a:noFill/>
          <a:ln>
            <a:noFill/>
          </a:ln>
        </p:spPr>
      </p:pic>
      <p:sp>
        <p:nvSpPr>
          <p:cNvPr id="266" name="Google Shape;266;p6"/>
          <p:cNvSpPr/>
          <p:nvPr/>
        </p:nvSpPr>
        <p:spPr>
          <a:xfrm>
            <a:off x="6705295" y="2553005"/>
            <a:ext cx="4572000" cy="685800"/>
          </a:xfrm>
          <a:prstGeom prst="roundRect">
            <a:avLst>
              <a:gd fmla="val 14815" name="adj"/>
            </a:avLst>
          </a:prstGeom>
          <a:solidFill>
            <a:srgbClr val="FCFC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7" name="Google Shape;267;p6"/>
          <p:cNvSpPr/>
          <p:nvPr/>
        </p:nvSpPr>
        <p:spPr>
          <a:xfrm>
            <a:off x="6705295" y="2553005"/>
            <a:ext cx="28346" cy="685800"/>
          </a:xfrm>
          <a:prstGeom prst="roundRect">
            <a:avLst>
              <a:gd fmla="val 358428" name="adj"/>
            </a:avLst>
          </a:prstGeom>
          <a:solidFill>
            <a:srgbClr val="000000">
              <a:alpha val="0"/>
            </a:srgbClr>
          </a:solidFill>
          <a:ln cap="flat" cmpd="sng" w="12700">
            <a:solidFill>
              <a:srgbClr val="00000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8" name="Google Shape;268;p6"/>
          <p:cNvSpPr/>
          <p:nvPr/>
        </p:nvSpPr>
        <p:spPr>
          <a:xfrm>
            <a:off x="10591495" y="2704795"/>
            <a:ext cx="381305" cy="381305"/>
          </a:xfrm>
          <a:prstGeom prst="roundRect">
            <a:avLst>
              <a:gd fmla="val 47962" name="adj"/>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69" name="Google Shape;269;p6"/>
          <p:cNvPicPr preferRelativeResize="0"/>
          <p:nvPr/>
        </p:nvPicPr>
        <p:blipFill rotWithShape="1">
          <a:blip r:embed="rId11">
            <a:alphaModFix/>
          </a:blip>
          <a:srcRect b="0" l="-33" r="-33" t="0"/>
          <a:stretch/>
        </p:blipFill>
        <p:spPr>
          <a:xfrm>
            <a:off x="10705795" y="2819095"/>
            <a:ext cx="152705" cy="152705"/>
          </a:xfrm>
          <a:prstGeom prst="rect">
            <a:avLst/>
          </a:prstGeom>
          <a:noFill/>
          <a:ln>
            <a:noFill/>
          </a:ln>
        </p:spPr>
      </p:pic>
      <p:sp>
        <p:nvSpPr>
          <p:cNvPr id="270" name="Google Shape;270;p6"/>
          <p:cNvSpPr txBox="1"/>
          <p:nvPr/>
        </p:nvSpPr>
        <p:spPr>
          <a:xfrm>
            <a:off x="7150608" y="2704795"/>
            <a:ext cx="3291840" cy="19111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Agentic AI</a:t>
            </a:r>
            <a:endParaRPr sz="1000">
              <a:solidFill>
                <a:schemeClr val="dk1"/>
              </a:solidFill>
              <a:latin typeface="Calibri"/>
              <a:ea typeface="Calibri"/>
              <a:cs typeface="Calibri"/>
              <a:sym typeface="Calibri"/>
            </a:endParaRPr>
          </a:p>
        </p:txBody>
      </p:sp>
      <p:sp>
        <p:nvSpPr>
          <p:cNvPr id="271" name="Google Shape;271;p6"/>
          <p:cNvSpPr txBox="1"/>
          <p:nvPr/>
        </p:nvSpPr>
        <p:spPr>
          <a:xfrm>
            <a:off x="7150608" y="2933395"/>
            <a:ext cx="3291840" cy="152705"/>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B7280"/>
              </a:buClr>
              <a:buSzPts val="900"/>
              <a:buFont typeface="Montserrat"/>
              <a:buNone/>
            </a:pPr>
            <a:r>
              <a:rPr lang="en-US" sz="900">
                <a:solidFill>
                  <a:srgbClr val="6B7280"/>
                </a:solidFill>
                <a:latin typeface="Montserrat"/>
                <a:ea typeface="Montserrat"/>
                <a:cs typeface="Montserrat"/>
                <a:sym typeface="Montserrat"/>
              </a:rPr>
              <a:t>Agents executing across the funnel</a:t>
            </a:r>
            <a:endParaRPr sz="900">
              <a:solidFill>
                <a:schemeClr val="dk1"/>
              </a:solidFill>
              <a:latin typeface="Calibri"/>
              <a:ea typeface="Calibri"/>
              <a:cs typeface="Calibri"/>
              <a:sym typeface="Calibri"/>
            </a:endParaRPr>
          </a:p>
        </p:txBody>
      </p:sp>
      <p:sp>
        <p:nvSpPr>
          <p:cNvPr id="272" name="Google Shape;272;p6"/>
          <p:cNvSpPr/>
          <p:nvPr/>
        </p:nvSpPr>
        <p:spPr>
          <a:xfrm>
            <a:off x="6705295" y="3467405"/>
            <a:ext cx="4572000" cy="685800"/>
          </a:xfrm>
          <a:prstGeom prst="roundRect">
            <a:avLst>
              <a:gd fmla="val 14815" name="adj"/>
            </a:avLst>
          </a:prstGeom>
          <a:solidFill>
            <a:srgbClr val="FCFC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3" name="Google Shape;273;p6"/>
          <p:cNvSpPr/>
          <p:nvPr/>
        </p:nvSpPr>
        <p:spPr>
          <a:xfrm>
            <a:off x="6705295" y="3467405"/>
            <a:ext cx="28346" cy="685800"/>
          </a:xfrm>
          <a:prstGeom prst="roundRect">
            <a:avLst>
              <a:gd fmla="val 358428" name="adj"/>
            </a:avLst>
          </a:prstGeom>
          <a:solidFill>
            <a:srgbClr val="000000">
              <a:alpha val="0"/>
            </a:srgbClr>
          </a:solidFill>
          <a:ln cap="flat" cmpd="sng" w="12700">
            <a:solidFill>
              <a:srgbClr val="00000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4" name="Google Shape;274;p6"/>
          <p:cNvSpPr/>
          <p:nvPr/>
        </p:nvSpPr>
        <p:spPr>
          <a:xfrm>
            <a:off x="10591495" y="3619195"/>
            <a:ext cx="381305" cy="381305"/>
          </a:xfrm>
          <a:prstGeom prst="roundRect">
            <a:avLst>
              <a:gd fmla="val 47962" name="adj"/>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75" name="Google Shape;275;p6"/>
          <p:cNvPicPr preferRelativeResize="0"/>
          <p:nvPr/>
        </p:nvPicPr>
        <p:blipFill rotWithShape="1">
          <a:blip r:embed="rId12">
            <a:alphaModFix/>
          </a:blip>
          <a:srcRect b="0" l="0" r="0" t="0"/>
          <a:stretch/>
        </p:blipFill>
        <p:spPr>
          <a:xfrm>
            <a:off x="10705795" y="3733495"/>
            <a:ext cx="152705" cy="152705"/>
          </a:xfrm>
          <a:prstGeom prst="rect">
            <a:avLst/>
          </a:prstGeom>
          <a:noFill/>
          <a:ln>
            <a:noFill/>
          </a:ln>
        </p:spPr>
      </p:pic>
      <p:sp>
        <p:nvSpPr>
          <p:cNvPr id="276" name="Google Shape;276;p6"/>
          <p:cNvSpPr txBox="1"/>
          <p:nvPr/>
        </p:nvSpPr>
        <p:spPr>
          <a:xfrm>
            <a:off x="7150608" y="3619195"/>
            <a:ext cx="3291840" cy="19111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Generative AI</a:t>
            </a:r>
            <a:endParaRPr sz="1000">
              <a:solidFill>
                <a:schemeClr val="dk1"/>
              </a:solidFill>
              <a:latin typeface="Calibri"/>
              <a:ea typeface="Calibri"/>
              <a:cs typeface="Calibri"/>
              <a:sym typeface="Calibri"/>
            </a:endParaRPr>
          </a:p>
        </p:txBody>
      </p:sp>
      <p:sp>
        <p:nvSpPr>
          <p:cNvPr id="277" name="Google Shape;277;p6"/>
          <p:cNvSpPr txBox="1"/>
          <p:nvPr/>
        </p:nvSpPr>
        <p:spPr>
          <a:xfrm>
            <a:off x="7150608" y="3847795"/>
            <a:ext cx="3291840" cy="152705"/>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B7280"/>
              </a:buClr>
              <a:buSzPts val="900"/>
              <a:buFont typeface="Montserrat"/>
              <a:buNone/>
            </a:pPr>
            <a:r>
              <a:rPr lang="en-US" sz="900">
                <a:solidFill>
                  <a:srgbClr val="6B7280"/>
                </a:solidFill>
                <a:latin typeface="Montserrat"/>
                <a:ea typeface="Montserrat"/>
                <a:cs typeface="Montserrat"/>
                <a:sym typeface="Montserrat"/>
              </a:rPr>
              <a:t>On-brand content production at scale</a:t>
            </a:r>
            <a:endParaRPr sz="900">
              <a:solidFill>
                <a:schemeClr val="dk1"/>
              </a:solidFill>
              <a:latin typeface="Calibri"/>
              <a:ea typeface="Calibri"/>
              <a:cs typeface="Calibri"/>
              <a:sym typeface="Calibri"/>
            </a:endParaRPr>
          </a:p>
        </p:txBody>
      </p:sp>
      <p:sp>
        <p:nvSpPr>
          <p:cNvPr id="278" name="Google Shape;278;p6"/>
          <p:cNvSpPr/>
          <p:nvPr/>
        </p:nvSpPr>
        <p:spPr>
          <a:xfrm>
            <a:off x="6705295" y="4229100"/>
            <a:ext cx="4572000" cy="685800"/>
          </a:xfrm>
          <a:prstGeom prst="roundRect">
            <a:avLst>
              <a:gd fmla="val 14815" name="adj"/>
            </a:avLst>
          </a:prstGeom>
          <a:solidFill>
            <a:srgbClr val="FCFC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6"/>
          <p:cNvSpPr/>
          <p:nvPr/>
        </p:nvSpPr>
        <p:spPr>
          <a:xfrm>
            <a:off x="6705295" y="4229100"/>
            <a:ext cx="28346" cy="685800"/>
          </a:xfrm>
          <a:prstGeom prst="roundRect">
            <a:avLst>
              <a:gd fmla="val 358428" name="adj"/>
            </a:avLst>
          </a:prstGeom>
          <a:solidFill>
            <a:srgbClr val="000000">
              <a:alpha val="0"/>
            </a:srgbClr>
          </a:solidFill>
          <a:ln cap="flat" cmpd="sng" w="12700">
            <a:solidFill>
              <a:srgbClr val="00000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6"/>
          <p:cNvSpPr/>
          <p:nvPr/>
        </p:nvSpPr>
        <p:spPr>
          <a:xfrm>
            <a:off x="10591495" y="4381805"/>
            <a:ext cx="381305" cy="381305"/>
          </a:xfrm>
          <a:prstGeom prst="roundRect">
            <a:avLst>
              <a:gd fmla="val 47962" name="adj"/>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81" name="Google Shape;281;p6"/>
          <p:cNvPicPr preferRelativeResize="0"/>
          <p:nvPr/>
        </p:nvPicPr>
        <p:blipFill rotWithShape="1">
          <a:blip r:embed="rId13">
            <a:alphaModFix/>
          </a:blip>
          <a:srcRect b="-180" l="0" r="0" t="-180"/>
          <a:stretch/>
        </p:blipFill>
        <p:spPr>
          <a:xfrm>
            <a:off x="10724998" y="4496105"/>
            <a:ext cx="114300" cy="152705"/>
          </a:xfrm>
          <a:prstGeom prst="rect">
            <a:avLst/>
          </a:prstGeom>
          <a:noFill/>
          <a:ln>
            <a:noFill/>
          </a:ln>
        </p:spPr>
      </p:pic>
      <p:sp>
        <p:nvSpPr>
          <p:cNvPr id="282" name="Google Shape;282;p6"/>
          <p:cNvSpPr txBox="1"/>
          <p:nvPr/>
        </p:nvSpPr>
        <p:spPr>
          <a:xfrm>
            <a:off x="7150608" y="4381805"/>
            <a:ext cx="3291840" cy="19111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Predictive Analytics</a:t>
            </a:r>
            <a:endParaRPr sz="1000">
              <a:solidFill>
                <a:schemeClr val="dk1"/>
              </a:solidFill>
              <a:latin typeface="Calibri"/>
              <a:ea typeface="Calibri"/>
              <a:cs typeface="Calibri"/>
              <a:sym typeface="Calibri"/>
            </a:endParaRPr>
          </a:p>
        </p:txBody>
      </p:sp>
      <p:sp>
        <p:nvSpPr>
          <p:cNvPr id="283" name="Google Shape;283;p6"/>
          <p:cNvSpPr txBox="1"/>
          <p:nvPr/>
        </p:nvSpPr>
        <p:spPr>
          <a:xfrm>
            <a:off x="7150608" y="4610405"/>
            <a:ext cx="3291840" cy="152705"/>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B7280"/>
              </a:buClr>
              <a:buSzPts val="900"/>
              <a:buFont typeface="Montserrat"/>
              <a:buNone/>
            </a:pPr>
            <a:r>
              <a:rPr lang="en-US" sz="900">
                <a:solidFill>
                  <a:srgbClr val="6B7280"/>
                </a:solidFill>
                <a:latin typeface="Montserrat"/>
                <a:ea typeface="Montserrat"/>
                <a:cs typeface="Montserrat"/>
                <a:sym typeface="Montserrat"/>
              </a:rPr>
              <a:t>Forecasting trends and revenue outcomes</a:t>
            </a:r>
            <a:endParaRPr sz="900">
              <a:solidFill>
                <a:schemeClr val="dk1"/>
              </a:solidFill>
              <a:latin typeface="Calibri"/>
              <a:ea typeface="Calibri"/>
              <a:cs typeface="Calibri"/>
              <a:sym typeface="Calibri"/>
            </a:endParaRPr>
          </a:p>
        </p:txBody>
      </p:sp>
      <p:sp>
        <p:nvSpPr>
          <p:cNvPr id="284" name="Google Shape;284;p6"/>
          <p:cNvSpPr/>
          <p:nvPr/>
        </p:nvSpPr>
        <p:spPr>
          <a:xfrm>
            <a:off x="6705295" y="4990795"/>
            <a:ext cx="4572000" cy="685800"/>
          </a:xfrm>
          <a:prstGeom prst="roundRect">
            <a:avLst>
              <a:gd fmla="val 14815" name="adj"/>
            </a:avLst>
          </a:prstGeom>
          <a:solidFill>
            <a:srgbClr val="FCFCF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6"/>
          <p:cNvSpPr/>
          <p:nvPr/>
        </p:nvSpPr>
        <p:spPr>
          <a:xfrm>
            <a:off x="6705295" y="4990795"/>
            <a:ext cx="28346" cy="685800"/>
          </a:xfrm>
          <a:prstGeom prst="roundRect">
            <a:avLst>
              <a:gd fmla="val 358428" name="adj"/>
            </a:avLst>
          </a:prstGeom>
          <a:solidFill>
            <a:srgbClr val="000000">
              <a:alpha val="0"/>
            </a:srgbClr>
          </a:solidFill>
          <a:ln cap="flat" cmpd="sng" w="12700">
            <a:solidFill>
              <a:srgbClr val="000000">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6" name="Google Shape;286;p6"/>
          <p:cNvSpPr/>
          <p:nvPr/>
        </p:nvSpPr>
        <p:spPr>
          <a:xfrm>
            <a:off x="10591495" y="5143500"/>
            <a:ext cx="381305" cy="381305"/>
          </a:xfrm>
          <a:prstGeom prst="roundRect">
            <a:avLst>
              <a:gd fmla="val 47962" name="adj"/>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87" name="Google Shape;287;p6"/>
          <p:cNvPicPr preferRelativeResize="0"/>
          <p:nvPr/>
        </p:nvPicPr>
        <p:blipFill rotWithShape="1">
          <a:blip r:embed="rId14">
            <a:alphaModFix/>
          </a:blip>
          <a:srcRect b="-180" l="0" r="0" t="-180"/>
          <a:stretch/>
        </p:blipFill>
        <p:spPr>
          <a:xfrm>
            <a:off x="10705795" y="5257800"/>
            <a:ext cx="152705" cy="152705"/>
          </a:xfrm>
          <a:prstGeom prst="rect">
            <a:avLst/>
          </a:prstGeom>
          <a:noFill/>
          <a:ln>
            <a:noFill/>
          </a:ln>
        </p:spPr>
      </p:pic>
      <p:sp>
        <p:nvSpPr>
          <p:cNvPr id="288" name="Google Shape;288;p6"/>
          <p:cNvSpPr txBox="1"/>
          <p:nvPr/>
        </p:nvSpPr>
        <p:spPr>
          <a:xfrm>
            <a:off x="7150608" y="5143500"/>
            <a:ext cx="3291840" cy="19111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1F2937"/>
              </a:buClr>
              <a:buSzPts val="1000"/>
              <a:buFont typeface="Montserrat"/>
              <a:buNone/>
            </a:pPr>
            <a:r>
              <a:rPr b="1" lang="en-US" sz="1000">
                <a:solidFill>
                  <a:srgbClr val="1F2937"/>
                </a:solidFill>
                <a:latin typeface="Montserrat"/>
                <a:ea typeface="Montserrat"/>
                <a:cs typeface="Montserrat"/>
                <a:sym typeface="Montserrat"/>
              </a:rPr>
              <a:t>Marketing Automation</a:t>
            </a:r>
            <a:endParaRPr sz="1000">
              <a:solidFill>
                <a:schemeClr val="dk1"/>
              </a:solidFill>
              <a:latin typeface="Calibri"/>
              <a:ea typeface="Calibri"/>
              <a:cs typeface="Calibri"/>
              <a:sym typeface="Calibri"/>
            </a:endParaRPr>
          </a:p>
        </p:txBody>
      </p:sp>
      <p:sp>
        <p:nvSpPr>
          <p:cNvPr id="289" name="Google Shape;289;p6"/>
          <p:cNvSpPr txBox="1"/>
          <p:nvPr/>
        </p:nvSpPr>
        <p:spPr>
          <a:xfrm>
            <a:off x="7150608" y="5372100"/>
            <a:ext cx="3291840" cy="152705"/>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6B7280"/>
              </a:buClr>
              <a:buSzPts val="900"/>
              <a:buFont typeface="Montserrat"/>
              <a:buNone/>
            </a:pPr>
            <a:r>
              <a:rPr lang="en-US" sz="900">
                <a:solidFill>
                  <a:srgbClr val="6B7280"/>
                </a:solidFill>
                <a:latin typeface="Montserrat"/>
                <a:ea typeface="Montserrat"/>
                <a:cs typeface="Montserrat"/>
                <a:sym typeface="Montserrat"/>
              </a:rPr>
              <a:t>Campaigns, nurture and workflows that run themselves</a:t>
            </a:r>
            <a:endParaRPr sz="900">
              <a:solidFill>
                <a:schemeClr val="dk1"/>
              </a:solidFill>
              <a:latin typeface="Calibri"/>
              <a:ea typeface="Calibri"/>
              <a:cs typeface="Calibri"/>
              <a:sym typeface="Calibri"/>
            </a:endParaRPr>
          </a:p>
        </p:txBody>
      </p:sp>
      <p:sp>
        <p:nvSpPr>
          <p:cNvPr id="290" name="Google Shape;290;p6"/>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291" name="Google Shape;291;p6"/>
          <p:cNvSpPr txBox="1"/>
          <p:nvPr/>
        </p:nvSpPr>
        <p:spPr>
          <a:xfrm>
            <a:off x="11534242" y="6400800"/>
            <a:ext cx="286207"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05</a:t>
            </a:r>
            <a:endParaRPr sz="1200">
              <a:solidFill>
                <a:schemeClr val="dk1"/>
              </a:solidFill>
              <a:latin typeface="Calibri"/>
              <a:ea typeface="Calibri"/>
              <a:cs typeface="Calibri"/>
              <a:sym typeface="Calibri"/>
            </a:endParaRPr>
          </a:p>
        </p:txBody>
      </p:sp>
      <p:sp>
        <p:nvSpPr>
          <p:cNvPr id="292" name="Google Shape;292;p6"/>
          <p:cNvSpPr txBox="1"/>
          <p:nvPr/>
        </p:nvSpPr>
        <p:spPr>
          <a:xfrm>
            <a:off x="-57607" y="381305"/>
            <a:ext cx="12306910"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The Approach</a:t>
            </a:r>
            <a:endParaRPr sz="1000">
              <a:solidFill>
                <a:schemeClr val="dk1"/>
              </a:solidFill>
              <a:latin typeface="Calibri"/>
              <a:ea typeface="Calibri"/>
              <a:cs typeface="Calibri"/>
              <a:sym typeface="Calibri"/>
            </a:endParaRPr>
          </a:p>
        </p:txBody>
      </p:sp>
      <p:sp>
        <p:nvSpPr>
          <p:cNvPr id="293" name="Google Shape;293;p6"/>
          <p:cNvSpPr txBox="1"/>
          <p:nvPr/>
        </p:nvSpPr>
        <p:spPr>
          <a:xfrm>
            <a:off x="-57607" y="647395"/>
            <a:ext cx="12306910"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200"/>
              <a:buFont typeface="Montserrat"/>
              <a:buNone/>
            </a:pPr>
            <a:r>
              <a:rPr b="1" lang="en-US" sz="2200">
                <a:solidFill>
                  <a:srgbClr val="111827"/>
                </a:solidFill>
                <a:latin typeface="Montserrat"/>
                <a:ea typeface="Montserrat"/>
                <a:cs typeface="Montserrat"/>
                <a:sym typeface="Montserrat"/>
              </a:rPr>
              <a:t>Human + Artificial Intelligence</a:t>
            </a:r>
            <a:endParaRPr sz="2200">
              <a:solidFill>
                <a:schemeClr val="dk1"/>
              </a:solidFill>
              <a:latin typeface="Calibri"/>
              <a:ea typeface="Calibri"/>
              <a:cs typeface="Calibri"/>
              <a:sym typeface="Calibri"/>
            </a:endParaRPr>
          </a:p>
        </p:txBody>
      </p:sp>
      <p:sp>
        <p:nvSpPr>
          <p:cNvPr id="294" name="Google Shape;294;p6"/>
          <p:cNvSpPr/>
          <p:nvPr/>
        </p:nvSpPr>
        <p:spPr>
          <a:xfrm>
            <a:off x="5857646" y="3191256"/>
            <a:ext cx="476402" cy="476402"/>
          </a:xfrm>
          <a:prstGeom prst="ellipse">
            <a:avLst/>
          </a:prstGeom>
          <a:solidFill>
            <a:srgbClr val="FFFFFF"/>
          </a:solidFill>
          <a:ln cap="flat" cmpd="sng" w="25400">
            <a:solidFill>
              <a:srgbClr val="A3D45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95" name="Google Shape;295;p6"/>
          <p:cNvPicPr preferRelativeResize="0"/>
          <p:nvPr/>
        </p:nvPicPr>
        <p:blipFill rotWithShape="1">
          <a:blip r:embed="rId15">
            <a:alphaModFix/>
          </a:blip>
          <a:srcRect b="0" l="0" r="0" t="0"/>
          <a:stretch/>
        </p:blipFill>
        <p:spPr>
          <a:xfrm>
            <a:off x="6019495" y="3353105"/>
            <a:ext cx="152705" cy="152705"/>
          </a:xfrm>
          <a:prstGeom prst="rect">
            <a:avLst/>
          </a:prstGeom>
          <a:noFill/>
          <a:ln>
            <a:noFill/>
          </a:ln>
        </p:spPr>
      </p:pic>
      <p:sp>
        <p:nvSpPr>
          <p:cNvPr id="296" name="Google Shape;296;p6"/>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297" name="Google Shape;297;p6"/>
          <p:cNvPicPr preferRelativeResize="0"/>
          <p:nvPr/>
        </p:nvPicPr>
        <p:blipFill rotWithShape="1">
          <a:blip r:embed="rId16">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7"/>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03" name="Google Shape;303;p7"/>
          <p:cNvPicPr preferRelativeResize="0"/>
          <p:nvPr/>
        </p:nvPicPr>
        <p:blipFill rotWithShape="1">
          <a:blip r:embed="rId3">
            <a:alphaModFix/>
          </a:blip>
          <a:srcRect b="-1" l="0" r="0" t="-1"/>
          <a:stretch/>
        </p:blipFill>
        <p:spPr>
          <a:xfrm>
            <a:off x="0" y="0"/>
            <a:ext cx="12191695" cy="6858000"/>
          </a:xfrm>
          <a:prstGeom prst="rect">
            <a:avLst/>
          </a:prstGeom>
          <a:noFill/>
          <a:ln>
            <a:noFill/>
          </a:ln>
        </p:spPr>
      </p:pic>
      <p:sp>
        <p:nvSpPr>
          <p:cNvPr id="304" name="Google Shape;304;p7"/>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305" name="Google Shape;305;p7"/>
          <p:cNvSpPr txBox="1"/>
          <p:nvPr/>
        </p:nvSpPr>
        <p:spPr>
          <a:xfrm>
            <a:off x="11580876" y="6400800"/>
            <a:ext cx="238658"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06</a:t>
            </a:r>
            <a:endParaRPr sz="1200">
              <a:solidFill>
                <a:schemeClr val="dk1"/>
              </a:solidFill>
              <a:latin typeface="Calibri"/>
              <a:ea typeface="Calibri"/>
              <a:cs typeface="Calibri"/>
              <a:sym typeface="Calibri"/>
            </a:endParaRPr>
          </a:p>
        </p:txBody>
      </p:sp>
      <p:sp>
        <p:nvSpPr>
          <p:cNvPr id="306" name="Google Shape;306;p7"/>
          <p:cNvSpPr txBox="1"/>
          <p:nvPr/>
        </p:nvSpPr>
        <p:spPr>
          <a:xfrm>
            <a:off x="1162202" y="381305"/>
            <a:ext cx="98682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Human Intelligence</a:t>
            </a:r>
            <a:endParaRPr sz="1000">
              <a:solidFill>
                <a:schemeClr val="dk1"/>
              </a:solidFill>
              <a:latin typeface="Calibri"/>
              <a:ea typeface="Calibri"/>
              <a:cs typeface="Calibri"/>
              <a:sym typeface="Calibri"/>
            </a:endParaRPr>
          </a:p>
        </p:txBody>
      </p:sp>
      <p:sp>
        <p:nvSpPr>
          <p:cNvPr id="307" name="Google Shape;307;p7"/>
          <p:cNvSpPr txBox="1"/>
          <p:nvPr/>
        </p:nvSpPr>
        <p:spPr>
          <a:xfrm>
            <a:off x="1162202" y="647395"/>
            <a:ext cx="9868205"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200"/>
              <a:buFont typeface="Montserrat"/>
              <a:buNone/>
            </a:pPr>
            <a:r>
              <a:rPr b="1" lang="en-US" sz="2200">
                <a:solidFill>
                  <a:srgbClr val="111827"/>
                </a:solidFill>
                <a:latin typeface="Montserrat"/>
                <a:ea typeface="Montserrat"/>
                <a:cs typeface="Montserrat"/>
                <a:sym typeface="Montserrat"/>
              </a:rPr>
              <a:t>Developing Your AI Digital Strategy</a:t>
            </a:r>
            <a:endParaRPr sz="2200">
              <a:solidFill>
                <a:schemeClr val="dk1"/>
              </a:solidFill>
              <a:latin typeface="Calibri"/>
              <a:ea typeface="Calibri"/>
              <a:cs typeface="Calibri"/>
              <a:sym typeface="Calibri"/>
            </a:endParaRPr>
          </a:p>
        </p:txBody>
      </p:sp>
      <p:sp>
        <p:nvSpPr>
          <p:cNvPr id="308" name="Google Shape;308;p7"/>
          <p:cNvSpPr txBox="1"/>
          <p:nvPr/>
        </p:nvSpPr>
        <p:spPr>
          <a:xfrm>
            <a:off x="705002" y="5722315"/>
            <a:ext cx="107826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1000"/>
              <a:buFont typeface="Montserrat"/>
              <a:buNone/>
            </a:pPr>
            <a:r>
              <a:rPr i="1" lang="en-US" sz="1000">
                <a:solidFill>
                  <a:srgbClr val="6B7280"/>
                </a:solidFill>
                <a:latin typeface="Montserrat"/>
                <a:ea typeface="Montserrat"/>
                <a:cs typeface="Montserrat"/>
                <a:sym typeface="Montserrat"/>
              </a:rPr>
              <a:t>"Strategy before software. We define the destination before we build a single agent."</a:t>
            </a:r>
            <a:endParaRPr sz="1000">
              <a:solidFill>
                <a:schemeClr val="dk1"/>
              </a:solidFill>
              <a:latin typeface="Calibri"/>
              <a:ea typeface="Calibri"/>
              <a:cs typeface="Calibri"/>
              <a:sym typeface="Calibri"/>
            </a:endParaRPr>
          </a:p>
        </p:txBody>
      </p:sp>
      <p:sp>
        <p:nvSpPr>
          <p:cNvPr id="309" name="Google Shape;309;p7"/>
          <p:cNvSpPr/>
          <p:nvPr/>
        </p:nvSpPr>
        <p:spPr>
          <a:xfrm>
            <a:off x="761695" y="1554480"/>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7"/>
          <p:cNvSpPr/>
          <p:nvPr/>
        </p:nvSpPr>
        <p:spPr>
          <a:xfrm>
            <a:off x="2454250" y="1554480"/>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1" name="Google Shape;311;p7"/>
          <p:cNvSpPr/>
          <p:nvPr/>
        </p:nvSpPr>
        <p:spPr>
          <a:xfrm>
            <a:off x="2197303" y="1792224"/>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12" name="Google Shape;312;p7"/>
          <p:cNvPicPr preferRelativeResize="0"/>
          <p:nvPr/>
        </p:nvPicPr>
        <p:blipFill rotWithShape="1">
          <a:blip r:embed="rId4">
            <a:alphaModFix/>
          </a:blip>
          <a:srcRect b="0" l="0" r="0" t="0"/>
          <a:stretch/>
        </p:blipFill>
        <p:spPr>
          <a:xfrm>
            <a:off x="2349094" y="1944929"/>
            <a:ext cx="228600" cy="228600"/>
          </a:xfrm>
          <a:prstGeom prst="rect">
            <a:avLst/>
          </a:prstGeom>
          <a:noFill/>
          <a:ln>
            <a:noFill/>
          </a:ln>
        </p:spPr>
      </p:pic>
      <p:sp>
        <p:nvSpPr>
          <p:cNvPr id="313" name="Google Shape;313;p7"/>
          <p:cNvSpPr txBox="1"/>
          <p:nvPr/>
        </p:nvSpPr>
        <p:spPr>
          <a:xfrm>
            <a:off x="1583741" y="2478024"/>
            <a:ext cx="1767535"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AI Maturity Assessment</a:t>
            </a:r>
            <a:endParaRPr sz="1200">
              <a:solidFill>
                <a:schemeClr val="dk1"/>
              </a:solidFill>
              <a:latin typeface="Calibri"/>
              <a:ea typeface="Calibri"/>
              <a:cs typeface="Calibri"/>
              <a:sym typeface="Calibri"/>
            </a:endParaRPr>
          </a:p>
        </p:txBody>
      </p:sp>
      <p:sp>
        <p:nvSpPr>
          <p:cNvPr id="314" name="Google Shape;314;p7"/>
          <p:cNvSpPr txBox="1"/>
          <p:nvPr/>
        </p:nvSpPr>
        <p:spPr>
          <a:xfrm>
            <a:off x="961949" y="2752344"/>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Where you stand today across data, tooling, skills, and process readiness.</a:t>
            </a:r>
            <a:endParaRPr sz="900">
              <a:solidFill>
                <a:schemeClr val="dk1"/>
              </a:solidFill>
              <a:latin typeface="Calibri"/>
              <a:ea typeface="Calibri"/>
              <a:cs typeface="Calibri"/>
              <a:sym typeface="Calibri"/>
            </a:endParaRPr>
          </a:p>
        </p:txBody>
      </p:sp>
      <p:sp>
        <p:nvSpPr>
          <p:cNvPr id="315" name="Google Shape;315;p7"/>
          <p:cNvSpPr/>
          <p:nvPr/>
        </p:nvSpPr>
        <p:spPr>
          <a:xfrm>
            <a:off x="4394606" y="1554480"/>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6" name="Google Shape;316;p7"/>
          <p:cNvSpPr/>
          <p:nvPr/>
        </p:nvSpPr>
        <p:spPr>
          <a:xfrm>
            <a:off x="6086246" y="1554480"/>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7" name="Google Shape;317;p7"/>
          <p:cNvSpPr/>
          <p:nvPr/>
        </p:nvSpPr>
        <p:spPr>
          <a:xfrm>
            <a:off x="5829300" y="1792224"/>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18" name="Google Shape;318;p7"/>
          <p:cNvPicPr preferRelativeResize="0"/>
          <p:nvPr/>
        </p:nvPicPr>
        <p:blipFill rotWithShape="1">
          <a:blip r:embed="rId5">
            <a:alphaModFix/>
          </a:blip>
          <a:srcRect b="0" l="-133" r="-133" t="0"/>
          <a:stretch/>
        </p:blipFill>
        <p:spPr>
          <a:xfrm>
            <a:off x="6010351" y="1944929"/>
            <a:ext cx="171907" cy="228600"/>
          </a:xfrm>
          <a:prstGeom prst="rect">
            <a:avLst/>
          </a:prstGeom>
          <a:noFill/>
          <a:ln>
            <a:noFill/>
          </a:ln>
        </p:spPr>
      </p:pic>
      <p:sp>
        <p:nvSpPr>
          <p:cNvPr id="319" name="Google Shape;319;p7"/>
          <p:cNvSpPr txBox="1"/>
          <p:nvPr/>
        </p:nvSpPr>
        <p:spPr>
          <a:xfrm>
            <a:off x="5117897" y="2478024"/>
            <a:ext cx="1964131"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Use Case Prioritisation</a:t>
            </a:r>
            <a:endParaRPr sz="1200">
              <a:solidFill>
                <a:schemeClr val="dk1"/>
              </a:solidFill>
              <a:latin typeface="Calibri"/>
              <a:ea typeface="Calibri"/>
              <a:cs typeface="Calibri"/>
              <a:sym typeface="Calibri"/>
            </a:endParaRPr>
          </a:p>
        </p:txBody>
      </p:sp>
      <p:sp>
        <p:nvSpPr>
          <p:cNvPr id="320" name="Google Shape;320;p7"/>
          <p:cNvSpPr txBox="1"/>
          <p:nvPr/>
        </p:nvSpPr>
        <p:spPr>
          <a:xfrm>
            <a:off x="4593946" y="2752344"/>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Every opportunity scored on business impact, effort, and risk, then sequenced.</a:t>
            </a:r>
            <a:endParaRPr sz="900">
              <a:solidFill>
                <a:schemeClr val="dk1"/>
              </a:solidFill>
              <a:latin typeface="Calibri"/>
              <a:ea typeface="Calibri"/>
              <a:cs typeface="Calibri"/>
              <a:sym typeface="Calibri"/>
            </a:endParaRPr>
          </a:p>
        </p:txBody>
      </p:sp>
      <p:sp>
        <p:nvSpPr>
          <p:cNvPr id="321" name="Google Shape;321;p7"/>
          <p:cNvSpPr/>
          <p:nvPr/>
        </p:nvSpPr>
        <p:spPr>
          <a:xfrm>
            <a:off x="8026603" y="1554480"/>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2" name="Google Shape;322;p7"/>
          <p:cNvSpPr/>
          <p:nvPr/>
        </p:nvSpPr>
        <p:spPr>
          <a:xfrm>
            <a:off x="9718243" y="1554480"/>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3" name="Google Shape;323;p7"/>
          <p:cNvSpPr/>
          <p:nvPr/>
        </p:nvSpPr>
        <p:spPr>
          <a:xfrm>
            <a:off x="9461297" y="1792224"/>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24" name="Google Shape;324;p7"/>
          <p:cNvPicPr preferRelativeResize="0"/>
          <p:nvPr/>
        </p:nvPicPr>
        <p:blipFill rotWithShape="1">
          <a:blip r:embed="rId6">
            <a:alphaModFix/>
          </a:blip>
          <a:srcRect b="-45" l="0" r="0" t="-45"/>
          <a:stretch/>
        </p:blipFill>
        <p:spPr>
          <a:xfrm>
            <a:off x="9599371" y="1944929"/>
            <a:ext cx="256946" cy="228600"/>
          </a:xfrm>
          <a:prstGeom prst="rect">
            <a:avLst/>
          </a:prstGeom>
          <a:noFill/>
          <a:ln>
            <a:noFill/>
          </a:ln>
        </p:spPr>
      </p:pic>
      <p:sp>
        <p:nvSpPr>
          <p:cNvPr id="325" name="Google Shape;325;p7"/>
          <p:cNvSpPr txBox="1"/>
          <p:nvPr/>
        </p:nvSpPr>
        <p:spPr>
          <a:xfrm>
            <a:off x="8898941" y="2478024"/>
            <a:ext cx="1667866"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Data &amp; Governance Readiness</a:t>
            </a:r>
            <a:endParaRPr sz="1200">
              <a:solidFill>
                <a:schemeClr val="dk1"/>
              </a:solidFill>
              <a:latin typeface="Calibri"/>
              <a:ea typeface="Calibri"/>
              <a:cs typeface="Calibri"/>
              <a:sym typeface="Calibri"/>
            </a:endParaRPr>
          </a:p>
        </p:txBody>
      </p:sp>
      <p:sp>
        <p:nvSpPr>
          <p:cNvPr id="326" name="Google Shape;326;p7"/>
          <p:cNvSpPr txBox="1"/>
          <p:nvPr/>
        </p:nvSpPr>
        <p:spPr>
          <a:xfrm>
            <a:off x="8225942" y="2752344"/>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Data quality, access, privacy, and the policies that keep AI use defensible.</a:t>
            </a:r>
            <a:endParaRPr sz="900">
              <a:solidFill>
                <a:schemeClr val="dk1"/>
              </a:solidFill>
              <a:latin typeface="Calibri"/>
              <a:ea typeface="Calibri"/>
              <a:cs typeface="Calibri"/>
              <a:sym typeface="Calibri"/>
            </a:endParaRPr>
          </a:p>
        </p:txBody>
      </p:sp>
      <p:sp>
        <p:nvSpPr>
          <p:cNvPr id="327" name="Google Shape;327;p7"/>
          <p:cNvSpPr/>
          <p:nvPr/>
        </p:nvSpPr>
        <p:spPr>
          <a:xfrm>
            <a:off x="761695" y="3562502"/>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8" name="Google Shape;328;p7"/>
          <p:cNvSpPr/>
          <p:nvPr/>
        </p:nvSpPr>
        <p:spPr>
          <a:xfrm>
            <a:off x="2454250" y="3562502"/>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9" name="Google Shape;329;p7"/>
          <p:cNvSpPr/>
          <p:nvPr/>
        </p:nvSpPr>
        <p:spPr>
          <a:xfrm>
            <a:off x="2197303" y="3800246"/>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30" name="Google Shape;330;p7"/>
          <p:cNvPicPr preferRelativeResize="0"/>
          <p:nvPr/>
        </p:nvPicPr>
        <p:blipFill rotWithShape="1">
          <a:blip r:embed="rId7">
            <a:alphaModFix/>
          </a:blip>
          <a:srcRect b="0" l="-57" r="-57" t="0"/>
          <a:stretch/>
        </p:blipFill>
        <p:spPr>
          <a:xfrm>
            <a:off x="2363724" y="3952951"/>
            <a:ext cx="200254" cy="228600"/>
          </a:xfrm>
          <a:prstGeom prst="rect">
            <a:avLst/>
          </a:prstGeom>
          <a:noFill/>
          <a:ln>
            <a:noFill/>
          </a:ln>
        </p:spPr>
      </p:pic>
      <p:sp>
        <p:nvSpPr>
          <p:cNvPr id="331" name="Google Shape;331;p7"/>
          <p:cNvSpPr txBox="1"/>
          <p:nvPr/>
        </p:nvSpPr>
        <p:spPr>
          <a:xfrm>
            <a:off x="1583741" y="4486046"/>
            <a:ext cx="1766621"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Agent Architecture</a:t>
            </a:r>
            <a:endParaRPr sz="1200">
              <a:solidFill>
                <a:schemeClr val="dk1"/>
              </a:solidFill>
              <a:latin typeface="Calibri"/>
              <a:ea typeface="Calibri"/>
              <a:cs typeface="Calibri"/>
              <a:sym typeface="Calibri"/>
            </a:endParaRPr>
          </a:p>
        </p:txBody>
      </p:sp>
      <p:sp>
        <p:nvSpPr>
          <p:cNvPr id="332" name="Google Shape;332;p7"/>
          <p:cNvSpPr txBox="1"/>
          <p:nvPr/>
        </p:nvSpPr>
        <p:spPr>
          <a:xfrm>
            <a:off x="961949" y="4760366"/>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Which agents to build, what each one owns, and where humans stay in the loop.</a:t>
            </a:r>
            <a:endParaRPr sz="900">
              <a:solidFill>
                <a:schemeClr val="dk1"/>
              </a:solidFill>
              <a:latin typeface="Calibri"/>
              <a:ea typeface="Calibri"/>
              <a:cs typeface="Calibri"/>
              <a:sym typeface="Calibri"/>
            </a:endParaRPr>
          </a:p>
        </p:txBody>
      </p:sp>
      <p:sp>
        <p:nvSpPr>
          <p:cNvPr id="333" name="Google Shape;333;p7"/>
          <p:cNvSpPr/>
          <p:nvPr/>
        </p:nvSpPr>
        <p:spPr>
          <a:xfrm>
            <a:off x="4394606" y="3562502"/>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4" name="Google Shape;334;p7"/>
          <p:cNvSpPr/>
          <p:nvPr/>
        </p:nvSpPr>
        <p:spPr>
          <a:xfrm>
            <a:off x="6086246" y="3562502"/>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5" name="Google Shape;335;p7"/>
          <p:cNvSpPr/>
          <p:nvPr/>
        </p:nvSpPr>
        <p:spPr>
          <a:xfrm>
            <a:off x="5829300" y="3800246"/>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36" name="Google Shape;336;p7"/>
          <p:cNvPicPr preferRelativeResize="0"/>
          <p:nvPr/>
        </p:nvPicPr>
        <p:blipFill rotWithShape="1">
          <a:blip r:embed="rId8">
            <a:alphaModFix/>
          </a:blip>
          <a:srcRect b="0" l="-57" r="-57" t="0"/>
          <a:stretch/>
        </p:blipFill>
        <p:spPr>
          <a:xfrm>
            <a:off x="5995721" y="3952951"/>
            <a:ext cx="200254" cy="228600"/>
          </a:xfrm>
          <a:prstGeom prst="rect">
            <a:avLst/>
          </a:prstGeom>
          <a:noFill/>
          <a:ln>
            <a:noFill/>
          </a:ln>
        </p:spPr>
      </p:pic>
      <p:sp>
        <p:nvSpPr>
          <p:cNvPr id="337" name="Google Shape;337;p7"/>
          <p:cNvSpPr txBox="1"/>
          <p:nvPr/>
        </p:nvSpPr>
        <p:spPr>
          <a:xfrm>
            <a:off x="4920386" y="4486046"/>
            <a:ext cx="2354580"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Roadmap &amp; Business Case</a:t>
            </a:r>
            <a:endParaRPr sz="1200">
              <a:solidFill>
                <a:schemeClr val="dk1"/>
              </a:solidFill>
              <a:latin typeface="Calibri"/>
              <a:ea typeface="Calibri"/>
              <a:cs typeface="Calibri"/>
              <a:sym typeface="Calibri"/>
            </a:endParaRPr>
          </a:p>
        </p:txBody>
      </p:sp>
      <p:sp>
        <p:nvSpPr>
          <p:cNvPr id="338" name="Google Shape;338;p7"/>
          <p:cNvSpPr txBox="1"/>
          <p:nvPr/>
        </p:nvSpPr>
        <p:spPr>
          <a:xfrm>
            <a:off x="4593946" y="4760366"/>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A phased 12-month plan with costs, owners, and expected return.</a:t>
            </a:r>
            <a:endParaRPr sz="900">
              <a:solidFill>
                <a:schemeClr val="dk1"/>
              </a:solidFill>
              <a:latin typeface="Calibri"/>
              <a:ea typeface="Calibri"/>
              <a:cs typeface="Calibri"/>
              <a:sym typeface="Calibri"/>
            </a:endParaRPr>
          </a:p>
        </p:txBody>
      </p:sp>
      <p:sp>
        <p:nvSpPr>
          <p:cNvPr id="339" name="Google Shape;339;p7"/>
          <p:cNvSpPr/>
          <p:nvPr/>
        </p:nvSpPr>
        <p:spPr>
          <a:xfrm>
            <a:off x="8026603" y="3562502"/>
            <a:ext cx="3409798" cy="1781251"/>
          </a:xfrm>
          <a:prstGeom prst="roundRect">
            <a:avLst>
              <a:gd fmla="val 3294" name="adj"/>
            </a:avLst>
          </a:prstGeom>
          <a:solidFill>
            <a:srgbClr val="FFFFFF"/>
          </a:solidFill>
          <a:ln cap="flat" cmpd="sng" w="12700">
            <a:solidFill>
              <a:srgbClr val="F0F0F0"/>
            </a:solidFill>
            <a:prstDash val="solid"/>
            <a:round/>
            <a:headEnd len="sm" w="sm" type="none"/>
            <a:tailEnd len="sm" w="sm" type="none"/>
          </a:ln>
          <a:effectLst>
            <a:outerShdw blurRad="139700" rotWithShape="0" algn="bl" dir="16200000" dist="38100">
              <a:srgbClr val="000000">
                <a:alpha val="3922"/>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0" name="Google Shape;340;p7"/>
          <p:cNvSpPr/>
          <p:nvPr/>
        </p:nvSpPr>
        <p:spPr>
          <a:xfrm>
            <a:off x="9718243" y="3562502"/>
            <a:ext cx="3409798" cy="38405"/>
          </a:xfrm>
          <a:prstGeom prst="roundRect">
            <a:avLst>
              <a:gd fmla="val 2380940" name="adj"/>
            </a:avLst>
          </a:prstGeom>
          <a:solidFill>
            <a:srgbClr val="A3D45F"/>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1" name="Google Shape;341;p7"/>
          <p:cNvSpPr/>
          <p:nvPr/>
        </p:nvSpPr>
        <p:spPr>
          <a:xfrm>
            <a:off x="9461297" y="3800246"/>
            <a:ext cx="533095" cy="533095"/>
          </a:xfrm>
          <a:prstGeom prst="ellipse">
            <a:avLst/>
          </a:prstGeom>
          <a:solidFill>
            <a:srgbClr val="A3D45F">
              <a:alpha val="14902"/>
            </a:srgbClr>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42" name="Google Shape;342;p7"/>
          <p:cNvPicPr preferRelativeResize="0"/>
          <p:nvPr/>
        </p:nvPicPr>
        <p:blipFill rotWithShape="1">
          <a:blip r:embed="rId9">
            <a:alphaModFix/>
          </a:blip>
          <a:srcRect b="0" l="-80" r="-80" t="0"/>
          <a:stretch/>
        </p:blipFill>
        <p:spPr>
          <a:xfrm>
            <a:off x="9585655" y="3952951"/>
            <a:ext cx="286207" cy="228600"/>
          </a:xfrm>
          <a:prstGeom prst="rect">
            <a:avLst/>
          </a:prstGeom>
          <a:noFill/>
          <a:ln>
            <a:noFill/>
          </a:ln>
        </p:spPr>
      </p:pic>
      <p:sp>
        <p:nvSpPr>
          <p:cNvPr id="343" name="Google Shape;343;p7"/>
          <p:cNvSpPr txBox="1"/>
          <p:nvPr/>
        </p:nvSpPr>
        <p:spPr>
          <a:xfrm>
            <a:off x="8601761" y="4486046"/>
            <a:ext cx="2255825" cy="20025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33333"/>
              </a:buClr>
              <a:buSzPts val="1200"/>
              <a:buFont typeface="Montserrat"/>
              <a:buNone/>
            </a:pPr>
            <a:r>
              <a:rPr b="1" lang="en-US" sz="1200">
                <a:solidFill>
                  <a:srgbClr val="333333"/>
                </a:solidFill>
                <a:latin typeface="Montserrat"/>
                <a:ea typeface="Montserrat"/>
                <a:cs typeface="Montserrat"/>
                <a:sym typeface="Montserrat"/>
              </a:rPr>
              <a:t>Adoption &amp; Enablement</a:t>
            </a:r>
            <a:endParaRPr sz="1200">
              <a:solidFill>
                <a:schemeClr val="dk1"/>
              </a:solidFill>
              <a:latin typeface="Calibri"/>
              <a:ea typeface="Calibri"/>
              <a:cs typeface="Calibri"/>
              <a:sym typeface="Calibri"/>
            </a:endParaRPr>
          </a:p>
        </p:txBody>
      </p:sp>
      <p:sp>
        <p:nvSpPr>
          <p:cNvPr id="344" name="Google Shape;344;p7"/>
          <p:cNvSpPr txBox="1"/>
          <p:nvPr/>
        </p:nvSpPr>
        <p:spPr>
          <a:xfrm>
            <a:off x="8225942" y="4760366"/>
            <a:ext cx="3010205"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66666"/>
              </a:buClr>
              <a:buSzPts val="900"/>
              <a:buFont typeface="Montserrat"/>
              <a:buNone/>
            </a:pPr>
            <a:r>
              <a:rPr lang="en-US" sz="900">
                <a:solidFill>
                  <a:srgbClr val="666666"/>
                </a:solidFill>
                <a:latin typeface="Montserrat"/>
                <a:ea typeface="Montserrat"/>
                <a:cs typeface="Montserrat"/>
                <a:sym typeface="Montserrat"/>
              </a:rPr>
              <a:t>Training, change management, and the operating rhythm that makes it stick.</a:t>
            </a:r>
            <a:endParaRPr sz="900">
              <a:solidFill>
                <a:schemeClr val="dk1"/>
              </a:solidFill>
              <a:latin typeface="Calibri"/>
              <a:ea typeface="Calibri"/>
              <a:cs typeface="Calibri"/>
              <a:sym typeface="Calibri"/>
            </a:endParaRPr>
          </a:p>
        </p:txBody>
      </p:sp>
      <p:sp>
        <p:nvSpPr>
          <p:cNvPr id="345" name="Google Shape;345;p7"/>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346" name="Google Shape;346;p7"/>
          <p:cNvPicPr preferRelativeResize="0"/>
          <p:nvPr/>
        </p:nvPicPr>
        <p:blipFill rotWithShape="1">
          <a:blip r:embed="rId10">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8"/>
          <p:cNvSpPr/>
          <p:nvPr/>
        </p:nvSpPr>
        <p:spPr>
          <a:xfrm>
            <a:off x="0" y="0"/>
            <a:ext cx="12191695" cy="6858000"/>
          </a:xfrm>
          <a:prstGeom prst="rect">
            <a:avLst/>
          </a:prstGeom>
          <a:solidFill>
            <a:srgbClr val="F0F0F0"/>
          </a:solidFill>
          <a:ln cap="flat" cmpd="sng" w="12700">
            <a:solidFill>
              <a:srgbClr val="FFFFF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53" name="Google Shape;353;p8"/>
          <p:cNvPicPr preferRelativeResize="0"/>
          <p:nvPr/>
        </p:nvPicPr>
        <p:blipFill rotWithShape="1">
          <a:blip r:embed="rId3">
            <a:alphaModFix/>
          </a:blip>
          <a:srcRect b="-1" l="0" r="0" t="-1"/>
          <a:stretch/>
        </p:blipFill>
        <p:spPr>
          <a:xfrm>
            <a:off x="0" y="0"/>
            <a:ext cx="12191695" cy="6858000"/>
          </a:xfrm>
          <a:prstGeom prst="rect">
            <a:avLst/>
          </a:prstGeom>
          <a:noFill/>
          <a:ln>
            <a:noFill/>
          </a:ln>
        </p:spPr>
      </p:pic>
      <p:pic>
        <p:nvPicPr>
          <p:cNvPr descr="preencoded.png" id="354" name="Google Shape;354;p8"/>
          <p:cNvPicPr preferRelativeResize="0"/>
          <p:nvPr/>
        </p:nvPicPr>
        <p:blipFill rotWithShape="1">
          <a:blip r:embed="rId4">
            <a:alphaModFix/>
          </a:blip>
          <a:srcRect b="0" l="0" r="0" t="0"/>
          <a:stretch/>
        </p:blipFill>
        <p:spPr>
          <a:xfrm>
            <a:off x="-57607" y="-38405"/>
            <a:ext cx="114300" cy="114300"/>
          </a:xfrm>
          <a:prstGeom prst="rect">
            <a:avLst/>
          </a:prstGeom>
          <a:noFill/>
          <a:ln>
            <a:noFill/>
          </a:ln>
        </p:spPr>
      </p:pic>
      <p:pic>
        <p:nvPicPr>
          <p:cNvPr descr="preencoded.png" id="355" name="Google Shape;355;p8"/>
          <p:cNvPicPr preferRelativeResize="0"/>
          <p:nvPr/>
        </p:nvPicPr>
        <p:blipFill rotWithShape="1">
          <a:blip r:embed="rId4">
            <a:alphaModFix/>
          </a:blip>
          <a:srcRect b="0" l="0" r="0" t="0"/>
          <a:stretch/>
        </p:blipFill>
        <p:spPr>
          <a:xfrm>
            <a:off x="-57607" y="-38405"/>
            <a:ext cx="114300" cy="114300"/>
          </a:xfrm>
          <a:prstGeom prst="rect">
            <a:avLst/>
          </a:prstGeom>
          <a:noFill/>
          <a:ln>
            <a:noFill/>
          </a:ln>
        </p:spPr>
      </p:pic>
      <p:pic>
        <p:nvPicPr>
          <p:cNvPr descr="preencoded.png" id="356" name="Google Shape;356;p8"/>
          <p:cNvPicPr preferRelativeResize="0"/>
          <p:nvPr/>
        </p:nvPicPr>
        <p:blipFill rotWithShape="1">
          <a:blip r:embed="rId4">
            <a:alphaModFix/>
          </a:blip>
          <a:srcRect b="0" l="0" r="0" t="0"/>
          <a:stretch/>
        </p:blipFill>
        <p:spPr>
          <a:xfrm>
            <a:off x="-57607" y="-38405"/>
            <a:ext cx="114300" cy="114300"/>
          </a:xfrm>
          <a:prstGeom prst="rect">
            <a:avLst/>
          </a:prstGeom>
          <a:noFill/>
          <a:ln>
            <a:noFill/>
          </a:ln>
        </p:spPr>
      </p:pic>
      <p:pic>
        <p:nvPicPr>
          <p:cNvPr descr="preencoded.png" id="357" name="Google Shape;357;p8"/>
          <p:cNvPicPr preferRelativeResize="0"/>
          <p:nvPr/>
        </p:nvPicPr>
        <p:blipFill rotWithShape="1">
          <a:blip r:embed="rId4">
            <a:alphaModFix/>
          </a:blip>
          <a:srcRect b="0" l="0" r="0" t="0"/>
          <a:stretch/>
        </p:blipFill>
        <p:spPr>
          <a:xfrm>
            <a:off x="-57607" y="-38405"/>
            <a:ext cx="114300" cy="114300"/>
          </a:xfrm>
          <a:prstGeom prst="rect">
            <a:avLst/>
          </a:prstGeom>
          <a:noFill/>
          <a:ln>
            <a:noFill/>
          </a:ln>
        </p:spPr>
      </p:pic>
      <p:sp>
        <p:nvSpPr>
          <p:cNvPr id="358" name="Google Shape;358;p8"/>
          <p:cNvSpPr txBox="1"/>
          <p:nvPr/>
        </p:nvSpPr>
        <p:spPr>
          <a:xfrm>
            <a:off x="457200" y="6400800"/>
            <a:ext cx="2635301"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3D45F"/>
              </a:buClr>
              <a:buSzPts val="1200"/>
              <a:buFont typeface="Montserrat"/>
              <a:buNone/>
            </a:pPr>
            <a:r>
              <a:rPr lang="en-US" sz="1200">
                <a:solidFill>
                  <a:srgbClr val="A3D45F"/>
                </a:solidFill>
                <a:latin typeface="Montserrat"/>
                <a:ea typeface="Montserrat"/>
                <a:cs typeface="Montserrat"/>
                <a:sym typeface="Montserrat"/>
              </a:rPr>
              <a:t>(A)</a:t>
            </a:r>
            <a:r>
              <a:rPr lang="en-US" sz="1200">
                <a:solidFill>
                  <a:srgbClr val="9CA3AF"/>
                </a:solidFill>
                <a:latin typeface="Montserrat"/>
                <a:ea typeface="Montserrat"/>
                <a:cs typeface="Montserrat"/>
                <a:sym typeface="Montserrat"/>
              </a:rPr>
              <a:t>I GROWTH SYSTEM™</a:t>
            </a:r>
            <a:endParaRPr sz="1200">
              <a:solidFill>
                <a:schemeClr val="dk1"/>
              </a:solidFill>
              <a:latin typeface="Calibri"/>
              <a:ea typeface="Calibri"/>
              <a:cs typeface="Calibri"/>
              <a:sym typeface="Calibri"/>
            </a:endParaRPr>
          </a:p>
        </p:txBody>
      </p:sp>
      <p:sp>
        <p:nvSpPr>
          <p:cNvPr id="359" name="Google Shape;359;p8"/>
          <p:cNvSpPr txBox="1"/>
          <p:nvPr/>
        </p:nvSpPr>
        <p:spPr>
          <a:xfrm>
            <a:off x="11527841" y="6400800"/>
            <a:ext cx="286207" cy="228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9CA3AF"/>
              </a:buClr>
              <a:buSzPts val="1200"/>
              <a:buFont typeface="Montserrat"/>
              <a:buNone/>
            </a:pPr>
            <a:r>
              <a:rPr lang="en-US" sz="1200">
                <a:solidFill>
                  <a:srgbClr val="9CA3AF"/>
                </a:solidFill>
                <a:latin typeface="Montserrat"/>
                <a:ea typeface="Montserrat"/>
                <a:cs typeface="Montserrat"/>
                <a:sym typeface="Montserrat"/>
              </a:rPr>
              <a:t>08</a:t>
            </a:r>
            <a:endParaRPr sz="1200">
              <a:solidFill>
                <a:schemeClr val="dk1"/>
              </a:solidFill>
              <a:latin typeface="Calibri"/>
              <a:ea typeface="Calibri"/>
              <a:cs typeface="Calibri"/>
              <a:sym typeface="Calibri"/>
            </a:endParaRPr>
          </a:p>
        </p:txBody>
      </p:sp>
      <p:sp>
        <p:nvSpPr>
          <p:cNvPr id="360" name="Google Shape;360;p8"/>
          <p:cNvSpPr txBox="1"/>
          <p:nvPr/>
        </p:nvSpPr>
        <p:spPr>
          <a:xfrm>
            <a:off x="1162202" y="381305"/>
            <a:ext cx="9868205" cy="19111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1000"/>
              <a:buFont typeface="Montserrat"/>
              <a:buNone/>
            </a:pPr>
            <a:r>
              <a:rPr b="1" lang="en-US" sz="1000">
                <a:solidFill>
                  <a:srgbClr val="000000"/>
                </a:solidFill>
                <a:latin typeface="Montserrat"/>
                <a:ea typeface="Montserrat"/>
                <a:cs typeface="Montserrat"/>
                <a:sym typeface="Montserrat"/>
              </a:rPr>
              <a:t>Rapid Deployment</a:t>
            </a:r>
            <a:endParaRPr sz="1000">
              <a:solidFill>
                <a:schemeClr val="dk1"/>
              </a:solidFill>
              <a:latin typeface="Calibri"/>
              <a:ea typeface="Calibri"/>
              <a:cs typeface="Calibri"/>
              <a:sym typeface="Calibri"/>
            </a:endParaRPr>
          </a:p>
        </p:txBody>
      </p:sp>
      <p:sp>
        <p:nvSpPr>
          <p:cNvPr id="361" name="Google Shape;361;p8"/>
          <p:cNvSpPr txBox="1"/>
          <p:nvPr/>
        </p:nvSpPr>
        <p:spPr>
          <a:xfrm>
            <a:off x="1162202" y="647395"/>
            <a:ext cx="9868205"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11827"/>
              </a:buClr>
              <a:buSzPts val="2200"/>
              <a:buFont typeface="Montserrat"/>
              <a:buNone/>
            </a:pPr>
            <a:r>
              <a:rPr b="1" lang="en-US" sz="2200">
                <a:solidFill>
                  <a:srgbClr val="111827"/>
                </a:solidFill>
                <a:latin typeface="Montserrat"/>
                <a:ea typeface="Montserrat"/>
                <a:cs typeface="Montserrat"/>
                <a:sym typeface="Montserrat"/>
              </a:rPr>
              <a:t>Implementation: Ready in 4 Weeks</a:t>
            </a:r>
            <a:endParaRPr sz="2200">
              <a:solidFill>
                <a:schemeClr val="dk1"/>
              </a:solidFill>
              <a:latin typeface="Calibri"/>
              <a:ea typeface="Calibri"/>
              <a:cs typeface="Calibri"/>
              <a:sym typeface="Calibri"/>
            </a:endParaRPr>
          </a:p>
        </p:txBody>
      </p:sp>
      <p:sp>
        <p:nvSpPr>
          <p:cNvPr id="362" name="Google Shape;362;p8"/>
          <p:cNvSpPr/>
          <p:nvPr/>
        </p:nvSpPr>
        <p:spPr>
          <a:xfrm>
            <a:off x="914400" y="2201875"/>
            <a:ext cx="2419502" cy="2667305"/>
          </a:xfrm>
          <a:prstGeom prst="roundRect">
            <a:avLst>
              <a:gd fmla="val 1785" name="adj"/>
            </a:avLst>
          </a:prstGeom>
          <a:solidFill>
            <a:srgbClr val="FFFFFF"/>
          </a:solidFill>
          <a:ln>
            <a:noFill/>
          </a:ln>
          <a:effectLst>
            <a:outerShdw blurRad="139700" rotWithShape="0" algn="bl" dir="16200000" dist="38100">
              <a:srgbClr val="000000">
                <a:alpha val="5098"/>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3" name="Google Shape;363;p8"/>
          <p:cNvSpPr/>
          <p:nvPr/>
        </p:nvSpPr>
        <p:spPr>
          <a:xfrm>
            <a:off x="914400" y="2201875"/>
            <a:ext cx="2419502" cy="38405"/>
          </a:xfrm>
          <a:prstGeom prst="roundRect">
            <a:avLst>
              <a:gd fmla="val 112485" name="adj"/>
            </a:avLst>
          </a:prstGeom>
          <a:solidFill>
            <a:srgbClr val="A3D45F"/>
          </a:solidFill>
          <a:ln cap="flat" cmpd="sng" w="12700">
            <a:solidFill>
              <a:srgbClr val="A3D45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4" name="Google Shape;364;p8"/>
          <p:cNvSpPr txBox="1"/>
          <p:nvPr/>
        </p:nvSpPr>
        <p:spPr>
          <a:xfrm>
            <a:off x="1064362" y="2659075"/>
            <a:ext cx="2120494" cy="1527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900"/>
              <a:buFont typeface="Montserrat"/>
              <a:buNone/>
            </a:pPr>
            <a:r>
              <a:rPr b="1" lang="en-US" sz="900">
                <a:solidFill>
                  <a:srgbClr val="000000"/>
                </a:solidFill>
                <a:latin typeface="Montserrat"/>
                <a:ea typeface="Montserrat"/>
                <a:cs typeface="Montserrat"/>
                <a:sym typeface="Montserrat"/>
              </a:rPr>
              <a:t>Week 1</a:t>
            </a:r>
            <a:endParaRPr sz="900">
              <a:solidFill>
                <a:schemeClr val="dk1"/>
              </a:solidFill>
              <a:latin typeface="Calibri"/>
              <a:ea typeface="Calibri"/>
              <a:cs typeface="Calibri"/>
              <a:sym typeface="Calibri"/>
            </a:endParaRPr>
          </a:p>
        </p:txBody>
      </p:sp>
      <p:sp>
        <p:nvSpPr>
          <p:cNvPr id="365" name="Google Shape;365;p8"/>
          <p:cNvSpPr txBox="1"/>
          <p:nvPr/>
        </p:nvSpPr>
        <p:spPr>
          <a:xfrm>
            <a:off x="967435" y="2811780"/>
            <a:ext cx="2314346"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300"/>
              <a:buFont typeface="Montserrat"/>
              <a:buNone/>
            </a:pPr>
            <a:r>
              <a:rPr b="1" lang="en-US" sz="1300">
                <a:solidFill>
                  <a:srgbClr val="1F2937"/>
                </a:solidFill>
                <a:latin typeface="Montserrat"/>
                <a:ea typeface="Montserrat"/>
                <a:cs typeface="Montserrat"/>
                <a:sym typeface="Montserrat"/>
              </a:rPr>
              <a:t>Discovery &amp; Blueprint</a:t>
            </a:r>
            <a:endParaRPr sz="1300">
              <a:solidFill>
                <a:schemeClr val="dk1"/>
              </a:solidFill>
              <a:latin typeface="Calibri"/>
              <a:ea typeface="Calibri"/>
              <a:cs typeface="Calibri"/>
              <a:sym typeface="Calibri"/>
            </a:endParaRPr>
          </a:p>
        </p:txBody>
      </p:sp>
      <p:pic>
        <p:nvPicPr>
          <p:cNvPr descr="preencoded.png" id="366" name="Google Shape;366;p8"/>
          <p:cNvPicPr preferRelativeResize="0"/>
          <p:nvPr/>
        </p:nvPicPr>
        <p:blipFill rotWithShape="1">
          <a:blip r:embed="rId5">
            <a:alphaModFix/>
          </a:blip>
          <a:srcRect b="0" l="-1648" r="-1648" t="0"/>
          <a:stretch/>
        </p:blipFill>
        <p:spPr>
          <a:xfrm>
            <a:off x="1104595" y="3249778"/>
            <a:ext cx="85954" cy="95098"/>
          </a:xfrm>
          <a:prstGeom prst="rect">
            <a:avLst/>
          </a:prstGeom>
          <a:noFill/>
          <a:ln>
            <a:noFill/>
          </a:ln>
        </p:spPr>
      </p:pic>
      <p:sp>
        <p:nvSpPr>
          <p:cNvPr id="367" name="Google Shape;367;p8"/>
          <p:cNvSpPr txBox="1"/>
          <p:nvPr/>
        </p:nvSpPr>
        <p:spPr>
          <a:xfrm>
            <a:off x="1266444" y="3230575"/>
            <a:ext cx="1952244" cy="295351"/>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Deep systems audit (site, CRM, analytics)</a:t>
            </a:r>
            <a:endParaRPr sz="800">
              <a:solidFill>
                <a:schemeClr val="dk1"/>
              </a:solidFill>
              <a:latin typeface="Calibri"/>
              <a:ea typeface="Calibri"/>
              <a:cs typeface="Calibri"/>
              <a:sym typeface="Calibri"/>
            </a:endParaRPr>
          </a:p>
        </p:txBody>
      </p:sp>
      <p:pic>
        <p:nvPicPr>
          <p:cNvPr descr="preencoded.png" id="368" name="Google Shape;368;p8"/>
          <p:cNvPicPr preferRelativeResize="0"/>
          <p:nvPr/>
        </p:nvPicPr>
        <p:blipFill rotWithShape="1">
          <a:blip r:embed="rId5">
            <a:alphaModFix/>
          </a:blip>
          <a:srcRect b="0" l="-1648" r="-1648" t="0"/>
          <a:stretch/>
        </p:blipFill>
        <p:spPr>
          <a:xfrm>
            <a:off x="1104595" y="3619195"/>
            <a:ext cx="85954" cy="95098"/>
          </a:xfrm>
          <a:prstGeom prst="rect">
            <a:avLst/>
          </a:prstGeom>
          <a:noFill/>
          <a:ln>
            <a:noFill/>
          </a:ln>
        </p:spPr>
      </p:pic>
      <p:sp>
        <p:nvSpPr>
          <p:cNvPr id="369" name="Google Shape;369;p8"/>
          <p:cNvSpPr txBox="1"/>
          <p:nvPr/>
        </p:nvSpPr>
        <p:spPr>
          <a:xfrm>
            <a:off x="1266444" y="3600907"/>
            <a:ext cx="1237183"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Growth gap analysis</a:t>
            </a:r>
            <a:endParaRPr sz="800">
              <a:solidFill>
                <a:schemeClr val="dk1"/>
              </a:solidFill>
              <a:latin typeface="Calibri"/>
              <a:ea typeface="Calibri"/>
              <a:cs typeface="Calibri"/>
              <a:sym typeface="Calibri"/>
            </a:endParaRPr>
          </a:p>
        </p:txBody>
      </p:sp>
      <p:pic>
        <p:nvPicPr>
          <p:cNvPr descr="preencoded.png" id="370" name="Google Shape;370;p8"/>
          <p:cNvPicPr preferRelativeResize="0"/>
          <p:nvPr/>
        </p:nvPicPr>
        <p:blipFill rotWithShape="1">
          <a:blip r:embed="rId5">
            <a:alphaModFix/>
          </a:blip>
          <a:srcRect b="0" l="-1648" r="-1648" t="0"/>
          <a:stretch/>
        </p:blipFill>
        <p:spPr>
          <a:xfrm>
            <a:off x="1104595" y="3842309"/>
            <a:ext cx="85954" cy="95098"/>
          </a:xfrm>
          <a:prstGeom prst="rect">
            <a:avLst/>
          </a:prstGeom>
          <a:noFill/>
          <a:ln>
            <a:noFill/>
          </a:ln>
        </p:spPr>
      </p:pic>
      <p:sp>
        <p:nvSpPr>
          <p:cNvPr id="371" name="Google Shape;371;p8"/>
          <p:cNvSpPr txBox="1"/>
          <p:nvPr/>
        </p:nvSpPr>
        <p:spPr>
          <a:xfrm>
            <a:off x="1266444" y="3823106"/>
            <a:ext cx="1567282"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Competitive benchmarking</a:t>
            </a:r>
            <a:endParaRPr sz="800">
              <a:solidFill>
                <a:schemeClr val="dk1"/>
              </a:solidFill>
              <a:latin typeface="Calibri"/>
              <a:ea typeface="Calibri"/>
              <a:cs typeface="Calibri"/>
              <a:sym typeface="Calibri"/>
            </a:endParaRPr>
          </a:p>
        </p:txBody>
      </p:sp>
      <p:pic>
        <p:nvPicPr>
          <p:cNvPr descr="preencoded.png" id="372" name="Google Shape;372;p8"/>
          <p:cNvPicPr preferRelativeResize="0"/>
          <p:nvPr/>
        </p:nvPicPr>
        <p:blipFill rotWithShape="1">
          <a:blip r:embed="rId5">
            <a:alphaModFix/>
          </a:blip>
          <a:srcRect b="0" l="-1648" r="-1648" t="0"/>
          <a:stretch/>
        </p:blipFill>
        <p:spPr>
          <a:xfrm>
            <a:off x="1104595" y="4065422"/>
            <a:ext cx="85954" cy="95098"/>
          </a:xfrm>
          <a:prstGeom prst="rect">
            <a:avLst/>
          </a:prstGeom>
          <a:noFill/>
          <a:ln>
            <a:noFill/>
          </a:ln>
        </p:spPr>
      </p:pic>
      <p:sp>
        <p:nvSpPr>
          <p:cNvPr id="373" name="Google Shape;373;p8"/>
          <p:cNvSpPr txBox="1"/>
          <p:nvPr/>
        </p:nvSpPr>
        <p:spPr>
          <a:xfrm>
            <a:off x="1266444" y="4046220"/>
            <a:ext cx="1497787"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AI maturity &amp; use case mapping</a:t>
            </a:r>
            <a:endParaRPr sz="800">
              <a:solidFill>
                <a:schemeClr val="dk1"/>
              </a:solidFill>
              <a:latin typeface="Calibri"/>
              <a:ea typeface="Calibri"/>
              <a:cs typeface="Calibri"/>
              <a:sym typeface="Calibri"/>
            </a:endParaRPr>
          </a:p>
        </p:txBody>
      </p:sp>
      <p:pic>
        <p:nvPicPr>
          <p:cNvPr descr="preencoded.png" id="374" name="Google Shape;374;p8"/>
          <p:cNvPicPr preferRelativeResize="0"/>
          <p:nvPr/>
        </p:nvPicPr>
        <p:blipFill rotWithShape="1">
          <a:blip r:embed="rId5">
            <a:alphaModFix/>
          </a:blip>
          <a:srcRect b="0" l="-1648" r="-1648" t="0"/>
          <a:stretch/>
        </p:blipFill>
        <p:spPr>
          <a:xfrm>
            <a:off x="1104595" y="4288536"/>
            <a:ext cx="85954" cy="95098"/>
          </a:xfrm>
          <a:prstGeom prst="rect">
            <a:avLst/>
          </a:prstGeom>
          <a:noFill/>
          <a:ln>
            <a:noFill/>
          </a:ln>
        </p:spPr>
      </p:pic>
      <p:sp>
        <p:nvSpPr>
          <p:cNvPr id="375" name="Google Shape;375;p8"/>
          <p:cNvSpPr txBox="1"/>
          <p:nvPr/>
        </p:nvSpPr>
        <p:spPr>
          <a:xfrm>
            <a:off x="1266444" y="4269334"/>
            <a:ext cx="1629461"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Success metrics framework</a:t>
            </a:r>
            <a:endParaRPr sz="800">
              <a:solidFill>
                <a:schemeClr val="dk1"/>
              </a:solidFill>
              <a:latin typeface="Calibri"/>
              <a:ea typeface="Calibri"/>
              <a:cs typeface="Calibri"/>
              <a:sym typeface="Calibri"/>
            </a:endParaRPr>
          </a:p>
        </p:txBody>
      </p:sp>
      <p:sp>
        <p:nvSpPr>
          <p:cNvPr id="376" name="Google Shape;376;p8"/>
          <p:cNvSpPr/>
          <p:nvPr/>
        </p:nvSpPr>
        <p:spPr>
          <a:xfrm>
            <a:off x="1104595" y="3868826"/>
            <a:ext cx="2038198" cy="9144"/>
          </a:xfrm>
          <a:prstGeom prst="rect">
            <a:avLst/>
          </a:prstGeom>
          <a:solidFill>
            <a:srgbClr val="F3F4F6"/>
          </a:solidFill>
          <a:ln cap="flat" cmpd="sng" w="12700">
            <a:solidFill>
              <a:srgbClr val="F3F4F6">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7" name="Google Shape;377;p8"/>
          <p:cNvSpPr txBox="1"/>
          <p:nvPr/>
        </p:nvSpPr>
        <p:spPr>
          <a:xfrm>
            <a:off x="1067105" y="4556704"/>
            <a:ext cx="2115007"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CA3AF"/>
              </a:buClr>
              <a:buSzPts val="1200"/>
              <a:buFont typeface="Montserrat"/>
              <a:buNone/>
            </a:pPr>
            <a:r>
              <a:rPr b="1" lang="en-US" sz="1200">
                <a:solidFill>
                  <a:srgbClr val="9CA3AF"/>
                </a:solidFill>
                <a:latin typeface="Montserrat"/>
                <a:ea typeface="Montserrat"/>
                <a:cs typeface="Montserrat"/>
                <a:sym typeface="Montserrat"/>
              </a:rPr>
              <a:t>Output: Blueprint &amp; AI Strategy</a:t>
            </a:r>
            <a:endParaRPr sz="1200">
              <a:solidFill>
                <a:schemeClr val="dk1"/>
              </a:solidFill>
              <a:latin typeface="Calibri"/>
              <a:ea typeface="Calibri"/>
              <a:cs typeface="Calibri"/>
              <a:sym typeface="Calibri"/>
            </a:endParaRPr>
          </a:p>
        </p:txBody>
      </p:sp>
      <p:sp>
        <p:nvSpPr>
          <p:cNvPr id="378" name="Google Shape;378;p8"/>
          <p:cNvSpPr/>
          <p:nvPr/>
        </p:nvSpPr>
        <p:spPr>
          <a:xfrm>
            <a:off x="1886407" y="2002536"/>
            <a:ext cx="476402" cy="476402"/>
          </a:xfrm>
          <a:prstGeom prst="ellipse">
            <a:avLst/>
          </a:prstGeom>
          <a:solidFill>
            <a:srgbClr val="F9FBF6"/>
          </a:solidFill>
          <a:ln cap="flat" cmpd="sng" w="25400">
            <a:solidFill>
              <a:srgbClr val="A3D45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79" name="Google Shape;379;p8"/>
          <p:cNvPicPr preferRelativeResize="0"/>
          <p:nvPr/>
        </p:nvPicPr>
        <p:blipFill rotWithShape="1">
          <a:blip r:embed="rId6">
            <a:alphaModFix/>
          </a:blip>
          <a:srcRect b="0" l="0" r="0" t="0"/>
          <a:stretch/>
        </p:blipFill>
        <p:spPr>
          <a:xfrm>
            <a:off x="2029054" y="2145182"/>
            <a:ext cx="190195" cy="190195"/>
          </a:xfrm>
          <a:prstGeom prst="rect">
            <a:avLst/>
          </a:prstGeom>
          <a:noFill/>
          <a:ln>
            <a:noFill/>
          </a:ln>
        </p:spPr>
      </p:pic>
      <p:sp>
        <p:nvSpPr>
          <p:cNvPr id="380" name="Google Shape;380;p8"/>
          <p:cNvSpPr/>
          <p:nvPr/>
        </p:nvSpPr>
        <p:spPr>
          <a:xfrm>
            <a:off x="3562502" y="2201875"/>
            <a:ext cx="2419502" cy="2667305"/>
          </a:xfrm>
          <a:prstGeom prst="roundRect">
            <a:avLst>
              <a:gd fmla="val 1785" name="adj"/>
            </a:avLst>
          </a:prstGeom>
          <a:solidFill>
            <a:srgbClr val="FFFFFF"/>
          </a:solidFill>
          <a:ln>
            <a:noFill/>
          </a:ln>
          <a:effectLst>
            <a:outerShdw blurRad="139700" rotWithShape="0" algn="bl" dir="16200000" dist="38100">
              <a:srgbClr val="000000">
                <a:alpha val="5098"/>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8"/>
          <p:cNvSpPr/>
          <p:nvPr/>
        </p:nvSpPr>
        <p:spPr>
          <a:xfrm>
            <a:off x="3562502" y="2201875"/>
            <a:ext cx="2419502" cy="38405"/>
          </a:xfrm>
          <a:prstGeom prst="roundRect">
            <a:avLst>
              <a:gd fmla="val 112485" name="adj"/>
            </a:avLst>
          </a:prstGeom>
          <a:solidFill>
            <a:srgbClr val="A3D45F"/>
          </a:solidFill>
          <a:ln cap="flat" cmpd="sng" w="12700">
            <a:solidFill>
              <a:srgbClr val="A3D45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8"/>
          <p:cNvSpPr txBox="1"/>
          <p:nvPr/>
        </p:nvSpPr>
        <p:spPr>
          <a:xfrm>
            <a:off x="3712464" y="2659075"/>
            <a:ext cx="2120494" cy="1527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900"/>
              <a:buFont typeface="Montserrat"/>
              <a:buNone/>
            </a:pPr>
            <a:r>
              <a:rPr b="1" lang="en-US" sz="900">
                <a:solidFill>
                  <a:srgbClr val="000000"/>
                </a:solidFill>
                <a:latin typeface="Montserrat"/>
                <a:ea typeface="Montserrat"/>
                <a:cs typeface="Montserrat"/>
                <a:sym typeface="Montserrat"/>
              </a:rPr>
              <a:t>Week 2</a:t>
            </a:r>
            <a:endParaRPr sz="900">
              <a:solidFill>
                <a:schemeClr val="dk1"/>
              </a:solidFill>
              <a:latin typeface="Calibri"/>
              <a:ea typeface="Calibri"/>
              <a:cs typeface="Calibri"/>
              <a:sym typeface="Calibri"/>
            </a:endParaRPr>
          </a:p>
        </p:txBody>
      </p:sp>
      <p:sp>
        <p:nvSpPr>
          <p:cNvPr id="383" name="Google Shape;383;p8"/>
          <p:cNvSpPr txBox="1"/>
          <p:nvPr/>
        </p:nvSpPr>
        <p:spPr>
          <a:xfrm>
            <a:off x="3615538" y="2811780"/>
            <a:ext cx="2314346"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300"/>
              <a:buFont typeface="Montserrat"/>
              <a:buNone/>
            </a:pPr>
            <a:r>
              <a:rPr b="1" lang="en-US" sz="1300">
                <a:solidFill>
                  <a:srgbClr val="1F2937"/>
                </a:solidFill>
                <a:latin typeface="Montserrat"/>
                <a:ea typeface="Montserrat"/>
                <a:cs typeface="Montserrat"/>
                <a:sym typeface="Montserrat"/>
              </a:rPr>
              <a:t>Stabilize &amp; Modernize</a:t>
            </a:r>
            <a:endParaRPr sz="1300">
              <a:solidFill>
                <a:schemeClr val="dk1"/>
              </a:solidFill>
              <a:latin typeface="Calibri"/>
              <a:ea typeface="Calibri"/>
              <a:cs typeface="Calibri"/>
              <a:sym typeface="Calibri"/>
            </a:endParaRPr>
          </a:p>
        </p:txBody>
      </p:sp>
      <p:pic>
        <p:nvPicPr>
          <p:cNvPr descr="preencoded.png" id="384" name="Google Shape;384;p8"/>
          <p:cNvPicPr preferRelativeResize="0"/>
          <p:nvPr/>
        </p:nvPicPr>
        <p:blipFill rotWithShape="1">
          <a:blip r:embed="rId5">
            <a:alphaModFix/>
          </a:blip>
          <a:srcRect b="0" l="-1648" r="-1648" t="0"/>
          <a:stretch/>
        </p:blipFill>
        <p:spPr>
          <a:xfrm>
            <a:off x="3752698" y="3249778"/>
            <a:ext cx="85954" cy="95098"/>
          </a:xfrm>
          <a:prstGeom prst="rect">
            <a:avLst/>
          </a:prstGeom>
          <a:noFill/>
          <a:ln>
            <a:noFill/>
          </a:ln>
        </p:spPr>
      </p:pic>
      <p:sp>
        <p:nvSpPr>
          <p:cNvPr id="385" name="Google Shape;385;p8"/>
          <p:cNvSpPr txBox="1"/>
          <p:nvPr/>
        </p:nvSpPr>
        <p:spPr>
          <a:xfrm>
            <a:off x="3914546" y="3230575"/>
            <a:ext cx="1757477"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Website technical fixes &amp; UX</a:t>
            </a:r>
            <a:endParaRPr sz="800">
              <a:solidFill>
                <a:schemeClr val="dk1"/>
              </a:solidFill>
              <a:latin typeface="Calibri"/>
              <a:ea typeface="Calibri"/>
              <a:cs typeface="Calibri"/>
              <a:sym typeface="Calibri"/>
            </a:endParaRPr>
          </a:p>
        </p:txBody>
      </p:sp>
      <p:pic>
        <p:nvPicPr>
          <p:cNvPr descr="preencoded.png" id="386" name="Google Shape;386;p8"/>
          <p:cNvPicPr preferRelativeResize="0"/>
          <p:nvPr/>
        </p:nvPicPr>
        <p:blipFill rotWithShape="1">
          <a:blip r:embed="rId5">
            <a:alphaModFix/>
          </a:blip>
          <a:srcRect b="0" l="-1648" r="-1648" t="0"/>
          <a:stretch/>
        </p:blipFill>
        <p:spPr>
          <a:xfrm>
            <a:off x="3752698" y="3472891"/>
            <a:ext cx="85954" cy="95098"/>
          </a:xfrm>
          <a:prstGeom prst="rect">
            <a:avLst/>
          </a:prstGeom>
          <a:noFill/>
          <a:ln>
            <a:noFill/>
          </a:ln>
        </p:spPr>
      </p:pic>
      <p:sp>
        <p:nvSpPr>
          <p:cNvPr id="387" name="Google Shape;387;p8"/>
          <p:cNvSpPr txBox="1"/>
          <p:nvPr/>
        </p:nvSpPr>
        <p:spPr>
          <a:xfrm>
            <a:off x="3914546" y="3453689"/>
            <a:ext cx="1823314"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CRM structure &amp; data cleanup</a:t>
            </a:r>
            <a:endParaRPr sz="800">
              <a:solidFill>
                <a:schemeClr val="dk1"/>
              </a:solidFill>
              <a:latin typeface="Calibri"/>
              <a:ea typeface="Calibri"/>
              <a:cs typeface="Calibri"/>
              <a:sym typeface="Calibri"/>
            </a:endParaRPr>
          </a:p>
        </p:txBody>
      </p:sp>
      <p:pic>
        <p:nvPicPr>
          <p:cNvPr descr="preencoded.png" id="388" name="Google Shape;388;p8"/>
          <p:cNvPicPr preferRelativeResize="0"/>
          <p:nvPr/>
        </p:nvPicPr>
        <p:blipFill rotWithShape="1">
          <a:blip r:embed="rId5">
            <a:alphaModFix/>
          </a:blip>
          <a:srcRect b="0" l="-1648" r="-1648" t="0"/>
          <a:stretch/>
        </p:blipFill>
        <p:spPr>
          <a:xfrm>
            <a:off x="3752698" y="3696005"/>
            <a:ext cx="85954" cy="95098"/>
          </a:xfrm>
          <a:prstGeom prst="rect">
            <a:avLst/>
          </a:prstGeom>
          <a:noFill/>
          <a:ln>
            <a:noFill/>
          </a:ln>
        </p:spPr>
      </p:pic>
      <p:sp>
        <p:nvSpPr>
          <p:cNvPr id="389" name="Google Shape;389;p8"/>
          <p:cNvSpPr txBox="1"/>
          <p:nvPr/>
        </p:nvSpPr>
        <p:spPr>
          <a:xfrm>
            <a:off x="3914546" y="3676802"/>
            <a:ext cx="1627632"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Analytics framework setup</a:t>
            </a:r>
            <a:endParaRPr sz="800">
              <a:solidFill>
                <a:schemeClr val="dk1"/>
              </a:solidFill>
              <a:latin typeface="Calibri"/>
              <a:ea typeface="Calibri"/>
              <a:cs typeface="Calibri"/>
              <a:sym typeface="Calibri"/>
            </a:endParaRPr>
          </a:p>
        </p:txBody>
      </p:sp>
      <p:pic>
        <p:nvPicPr>
          <p:cNvPr descr="preencoded.png" id="390" name="Google Shape;390;p8"/>
          <p:cNvPicPr preferRelativeResize="0"/>
          <p:nvPr/>
        </p:nvPicPr>
        <p:blipFill rotWithShape="1">
          <a:blip r:embed="rId5">
            <a:alphaModFix/>
          </a:blip>
          <a:srcRect b="0" l="-1648" r="-1648" t="0"/>
          <a:stretch/>
        </p:blipFill>
        <p:spPr>
          <a:xfrm>
            <a:off x="3752698" y="3919118"/>
            <a:ext cx="85954" cy="95098"/>
          </a:xfrm>
          <a:prstGeom prst="rect">
            <a:avLst/>
          </a:prstGeom>
          <a:noFill/>
          <a:ln>
            <a:noFill/>
          </a:ln>
        </p:spPr>
      </p:pic>
      <p:sp>
        <p:nvSpPr>
          <p:cNvPr id="391" name="Google Shape;391;p8"/>
          <p:cNvSpPr txBox="1"/>
          <p:nvPr/>
        </p:nvSpPr>
        <p:spPr>
          <a:xfrm>
            <a:off x="3914546" y="3899916"/>
            <a:ext cx="1711757"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Tool integration &amp; agent architecture</a:t>
            </a:r>
            <a:endParaRPr sz="800">
              <a:solidFill>
                <a:schemeClr val="dk1"/>
              </a:solidFill>
              <a:latin typeface="Calibri"/>
              <a:ea typeface="Calibri"/>
              <a:cs typeface="Calibri"/>
              <a:sym typeface="Calibri"/>
            </a:endParaRPr>
          </a:p>
        </p:txBody>
      </p:sp>
      <p:sp>
        <p:nvSpPr>
          <p:cNvPr id="392" name="Google Shape;392;p8"/>
          <p:cNvSpPr/>
          <p:nvPr/>
        </p:nvSpPr>
        <p:spPr>
          <a:xfrm>
            <a:off x="3752698" y="4097426"/>
            <a:ext cx="2038198" cy="9144"/>
          </a:xfrm>
          <a:prstGeom prst="rect">
            <a:avLst/>
          </a:prstGeom>
          <a:solidFill>
            <a:srgbClr val="F3F4F6"/>
          </a:solidFill>
          <a:ln cap="flat" cmpd="sng" w="12700">
            <a:solidFill>
              <a:srgbClr val="F3F4F6">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3" name="Google Shape;393;p8"/>
          <p:cNvSpPr txBox="1"/>
          <p:nvPr/>
        </p:nvSpPr>
        <p:spPr>
          <a:xfrm>
            <a:off x="3715207" y="4221785"/>
            <a:ext cx="2115007"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CA3AF"/>
              </a:buClr>
              <a:buSzPts val="1200"/>
              <a:buFont typeface="Montserrat"/>
              <a:buNone/>
            </a:pPr>
            <a:r>
              <a:rPr b="1" lang="en-US" sz="1200">
                <a:solidFill>
                  <a:srgbClr val="9CA3AF"/>
                </a:solidFill>
                <a:latin typeface="Montserrat"/>
                <a:ea typeface="Montserrat"/>
                <a:cs typeface="Montserrat"/>
                <a:sym typeface="Montserrat"/>
              </a:rPr>
              <a:t>Output: Systems Modernized</a:t>
            </a:r>
            <a:endParaRPr sz="1200">
              <a:solidFill>
                <a:schemeClr val="dk1"/>
              </a:solidFill>
              <a:latin typeface="Calibri"/>
              <a:ea typeface="Calibri"/>
              <a:cs typeface="Calibri"/>
              <a:sym typeface="Calibri"/>
            </a:endParaRPr>
          </a:p>
        </p:txBody>
      </p:sp>
      <p:sp>
        <p:nvSpPr>
          <p:cNvPr id="394" name="Google Shape;394;p8"/>
          <p:cNvSpPr/>
          <p:nvPr/>
        </p:nvSpPr>
        <p:spPr>
          <a:xfrm>
            <a:off x="4533595" y="2002536"/>
            <a:ext cx="476402" cy="476402"/>
          </a:xfrm>
          <a:prstGeom prst="ellipse">
            <a:avLst/>
          </a:prstGeom>
          <a:solidFill>
            <a:srgbClr val="F9FBF6"/>
          </a:solidFill>
          <a:ln cap="flat" cmpd="sng" w="25400">
            <a:solidFill>
              <a:srgbClr val="A3D45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95" name="Google Shape;395;p8"/>
          <p:cNvPicPr preferRelativeResize="0"/>
          <p:nvPr/>
        </p:nvPicPr>
        <p:blipFill rotWithShape="1">
          <a:blip r:embed="rId7">
            <a:alphaModFix/>
          </a:blip>
          <a:srcRect b="0" l="0" r="0" t="0"/>
          <a:stretch/>
        </p:blipFill>
        <p:spPr>
          <a:xfrm>
            <a:off x="4677156" y="2145182"/>
            <a:ext cx="190195" cy="190195"/>
          </a:xfrm>
          <a:prstGeom prst="rect">
            <a:avLst/>
          </a:prstGeom>
          <a:noFill/>
          <a:ln>
            <a:noFill/>
          </a:ln>
        </p:spPr>
      </p:pic>
      <p:sp>
        <p:nvSpPr>
          <p:cNvPr id="396" name="Google Shape;396;p8"/>
          <p:cNvSpPr/>
          <p:nvPr/>
        </p:nvSpPr>
        <p:spPr>
          <a:xfrm>
            <a:off x="6210605" y="2201875"/>
            <a:ext cx="2419502" cy="2667305"/>
          </a:xfrm>
          <a:prstGeom prst="roundRect">
            <a:avLst>
              <a:gd fmla="val 1785" name="adj"/>
            </a:avLst>
          </a:prstGeom>
          <a:solidFill>
            <a:srgbClr val="FFFFFF"/>
          </a:solidFill>
          <a:ln>
            <a:noFill/>
          </a:ln>
          <a:effectLst>
            <a:outerShdw blurRad="139700" rotWithShape="0" algn="bl" dir="16200000" dist="38100">
              <a:srgbClr val="000000">
                <a:alpha val="5098"/>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7" name="Google Shape;397;p8"/>
          <p:cNvSpPr/>
          <p:nvPr/>
        </p:nvSpPr>
        <p:spPr>
          <a:xfrm>
            <a:off x="6210605" y="2201875"/>
            <a:ext cx="2419502" cy="38405"/>
          </a:xfrm>
          <a:prstGeom prst="roundRect">
            <a:avLst>
              <a:gd fmla="val 112485" name="adj"/>
            </a:avLst>
          </a:prstGeom>
          <a:solidFill>
            <a:srgbClr val="A3D45F"/>
          </a:solidFill>
          <a:ln cap="flat" cmpd="sng" w="12700">
            <a:solidFill>
              <a:srgbClr val="A3D45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8" name="Google Shape;398;p8"/>
          <p:cNvSpPr txBox="1"/>
          <p:nvPr/>
        </p:nvSpPr>
        <p:spPr>
          <a:xfrm>
            <a:off x="6359652" y="2659075"/>
            <a:ext cx="2120494" cy="1527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900"/>
              <a:buFont typeface="Montserrat"/>
              <a:buNone/>
            </a:pPr>
            <a:r>
              <a:rPr b="1" lang="en-US" sz="900">
                <a:solidFill>
                  <a:srgbClr val="000000"/>
                </a:solidFill>
                <a:latin typeface="Montserrat"/>
                <a:ea typeface="Montserrat"/>
                <a:cs typeface="Montserrat"/>
                <a:sym typeface="Montserrat"/>
              </a:rPr>
              <a:t>Week 3</a:t>
            </a:r>
            <a:endParaRPr sz="900">
              <a:solidFill>
                <a:schemeClr val="dk1"/>
              </a:solidFill>
              <a:latin typeface="Calibri"/>
              <a:ea typeface="Calibri"/>
              <a:cs typeface="Calibri"/>
              <a:sym typeface="Calibri"/>
            </a:endParaRPr>
          </a:p>
        </p:txBody>
      </p:sp>
      <p:sp>
        <p:nvSpPr>
          <p:cNvPr id="399" name="Google Shape;399;p8"/>
          <p:cNvSpPr txBox="1"/>
          <p:nvPr/>
        </p:nvSpPr>
        <p:spPr>
          <a:xfrm>
            <a:off x="6359652" y="2811780"/>
            <a:ext cx="2120494"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300"/>
              <a:buFont typeface="Montserrat"/>
              <a:buNone/>
            </a:pPr>
            <a:r>
              <a:rPr b="1" lang="en-US" sz="1300">
                <a:solidFill>
                  <a:srgbClr val="1F2937"/>
                </a:solidFill>
                <a:latin typeface="Montserrat"/>
                <a:ea typeface="Montserrat"/>
                <a:cs typeface="Montserrat"/>
                <a:sym typeface="Montserrat"/>
              </a:rPr>
              <a:t>Build &amp; Launch</a:t>
            </a:r>
            <a:endParaRPr sz="1300">
              <a:solidFill>
                <a:schemeClr val="dk1"/>
              </a:solidFill>
              <a:latin typeface="Calibri"/>
              <a:ea typeface="Calibri"/>
              <a:cs typeface="Calibri"/>
              <a:sym typeface="Calibri"/>
            </a:endParaRPr>
          </a:p>
        </p:txBody>
      </p:sp>
      <p:pic>
        <p:nvPicPr>
          <p:cNvPr descr="preencoded.png" id="400" name="Google Shape;400;p8"/>
          <p:cNvPicPr preferRelativeResize="0"/>
          <p:nvPr/>
        </p:nvPicPr>
        <p:blipFill rotWithShape="1">
          <a:blip r:embed="rId5">
            <a:alphaModFix/>
          </a:blip>
          <a:srcRect b="0" l="-1648" r="-1648" t="0"/>
          <a:stretch/>
        </p:blipFill>
        <p:spPr>
          <a:xfrm>
            <a:off x="6400800" y="3249778"/>
            <a:ext cx="85954" cy="95098"/>
          </a:xfrm>
          <a:prstGeom prst="rect">
            <a:avLst/>
          </a:prstGeom>
          <a:noFill/>
          <a:ln>
            <a:noFill/>
          </a:ln>
        </p:spPr>
      </p:pic>
      <p:sp>
        <p:nvSpPr>
          <p:cNvPr id="401" name="Google Shape;401;p8"/>
          <p:cNvSpPr txBox="1"/>
          <p:nvPr/>
        </p:nvSpPr>
        <p:spPr>
          <a:xfrm>
            <a:off x="6562649" y="3230575"/>
            <a:ext cx="1938528"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First marketing campaigns live</a:t>
            </a:r>
            <a:endParaRPr sz="800">
              <a:solidFill>
                <a:schemeClr val="dk1"/>
              </a:solidFill>
              <a:latin typeface="Calibri"/>
              <a:ea typeface="Calibri"/>
              <a:cs typeface="Calibri"/>
              <a:sym typeface="Calibri"/>
            </a:endParaRPr>
          </a:p>
        </p:txBody>
      </p:sp>
      <p:pic>
        <p:nvPicPr>
          <p:cNvPr descr="preencoded.png" id="402" name="Google Shape;402;p8"/>
          <p:cNvPicPr preferRelativeResize="0"/>
          <p:nvPr/>
        </p:nvPicPr>
        <p:blipFill rotWithShape="1">
          <a:blip r:embed="rId5">
            <a:alphaModFix/>
          </a:blip>
          <a:srcRect b="0" l="-1648" r="-1648" t="0"/>
          <a:stretch/>
        </p:blipFill>
        <p:spPr>
          <a:xfrm>
            <a:off x="6400800" y="3472891"/>
            <a:ext cx="85954" cy="95098"/>
          </a:xfrm>
          <a:prstGeom prst="rect">
            <a:avLst/>
          </a:prstGeom>
          <a:noFill/>
          <a:ln>
            <a:noFill/>
          </a:ln>
        </p:spPr>
      </p:pic>
      <p:sp>
        <p:nvSpPr>
          <p:cNvPr id="403" name="Google Shape;403;p8"/>
          <p:cNvSpPr txBox="1"/>
          <p:nvPr/>
        </p:nvSpPr>
        <p:spPr>
          <a:xfrm>
            <a:off x="6562649" y="3453689"/>
            <a:ext cx="1434694"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CRM automations active</a:t>
            </a:r>
            <a:endParaRPr sz="800">
              <a:solidFill>
                <a:schemeClr val="dk1"/>
              </a:solidFill>
              <a:latin typeface="Calibri"/>
              <a:ea typeface="Calibri"/>
              <a:cs typeface="Calibri"/>
              <a:sym typeface="Calibri"/>
            </a:endParaRPr>
          </a:p>
        </p:txBody>
      </p:sp>
      <p:pic>
        <p:nvPicPr>
          <p:cNvPr descr="preencoded.png" id="404" name="Google Shape;404;p8"/>
          <p:cNvPicPr preferRelativeResize="0"/>
          <p:nvPr/>
        </p:nvPicPr>
        <p:blipFill rotWithShape="1">
          <a:blip r:embed="rId5">
            <a:alphaModFix/>
          </a:blip>
          <a:srcRect b="0" l="-1648" r="-1648" t="0"/>
          <a:stretch/>
        </p:blipFill>
        <p:spPr>
          <a:xfrm>
            <a:off x="6400800" y="3696005"/>
            <a:ext cx="85954" cy="95098"/>
          </a:xfrm>
          <a:prstGeom prst="rect">
            <a:avLst/>
          </a:prstGeom>
          <a:noFill/>
          <a:ln>
            <a:noFill/>
          </a:ln>
        </p:spPr>
      </p:pic>
      <p:sp>
        <p:nvSpPr>
          <p:cNvPr id="405" name="Google Shape;405;p8"/>
          <p:cNvSpPr txBox="1"/>
          <p:nvPr/>
        </p:nvSpPr>
        <p:spPr>
          <a:xfrm>
            <a:off x="6562649" y="3676802"/>
            <a:ext cx="1734617"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Dashboards live &amp; reporting</a:t>
            </a:r>
            <a:endParaRPr sz="800">
              <a:solidFill>
                <a:schemeClr val="dk1"/>
              </a:solidFill>
              <a:latin typeface="Calibri"/>
              <a:ea typeface="Calibri"/>
              <a:cs typeface="Calibri"/>
              <a:sym typeface="Calibri"/>
            </a:endParaRPr>
          </a:p>
        </p:txBody>
      </p:sp>
      <p:pic>
        <p:nvPicPr>
          <p:cNvPr descr="preencoded.png" id="406" name="Google Shape;406;p8"/>
          <p:cNvPicPr preferRelativeResize="0"/>
          <p:nvPr/>
        </p:nvPicPr>
        <p:blipFill rotWithShape="1">
          <a:blip r:embed="rId5">
            <a:alphaModFix/>
          </a:blip>
          <a:srcRect b="0" l="-1648" r="-1648" t="0"/>
          <a:stretch/>
        </p:blipFill>
        <p:spPr>
          <a:xfrm>
            <a:off x="6400800" y="3919118"/>
            <a:ext cx="85954" cy="95098"/>
          </a:xfrm>
          <a:prstGeom prst="rect">
            <a:avLst/>
          </a:prstGeom>
          <a:noFill/>
          <a:ln>
            <a:noFill/>
          </a:ln>
        </p:spPr>
      </p:pic>
      <p:sp>
        <p:nvSpPr>
          <p:cNvPr id="407" name="Google Shape;407;p8"/>
          <p:cNvSpPr txBox="1"/>
          <p:nvPr/>
        </p:nvSpPr>
        <p:spPr>
          <a:xfrm>
            <a:off x="6562649" y="3899916"/>
            <a:ext cx="1499616"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First AI agents live &amp; team trained</a:t>
            </a:r>
            <a:endParaRPr sz="800">
              <a:solidFill>
                <a:schemeClr val="dk1"/>
              </a:solidFill>
              <a:latin typeface="Calibri"/>
              <a:ea typeface="Calibri"/>
              <a:cs typeface="Calibri"/>
              <a:sym typeface="Calibri"/>
            </a:endParaRPr>
          </a:p>
        </p:txBody>
      </p:sp>
      <p:sp>
        <p:nvSpPr>
          <p:cNvPr id="408" name="Google Shape;408;p8"/>
          <p:cNvSpPr/>
          <p:nvPr/>
        </p:nvSpPr>
        <p:spPr>
          <a:xfrm>
            <a:off x="6400800" y="4097426"/>
            <a:ext cx="2038198" cy="9144"/>
          </a:xfrm>
          <a:prstGeom prst="rect">
            <a:avLst/>
          </a:prstGeom>
          <a:solidFill>
            <a:srgbClr val="F3F4F6"/>
          </a:solidFill>
          <a:ln cap="flat" cmpd="sng" w="12700">
            <a:solidFill>
              <a:srgbClr val="F3F4F6">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9" name="Google Shape;409;p8"/>
          <p:cNvSpPr txBox="1"/>
          <p:nvPr/>
        </p:nvSpPr>
        <p:spPr>
          <a:xfrm>
            <a:off x="6362395" y="4221785"/>
            <a:ext cx="2115007"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CA3AF"/>
              </a:buClr>
              <a:buSzPts val="1200"/>
              <a:buFont typeface="Montserrat"/>
              <a:buNone/>
            </a:pPr>
            <a:r>
              <a:rPr b="1" lang="en-US" sz="1200">
                <a:solidFill>
                  <a:srgbClr val="9CA3AF"/>
                </a:solidFill>
                <a:latin typeface="Montserrat"/>
                <a:ea typeface="Montserrat"/>
                <a:cs typeface="Montserrat"/>
                <a:sym typeface="Montserrat"/>
              </a:rPr>
              <a:t>Output: Operations Live</a:t>
            </a:r>
            <a:endParaRPr sz="1200">
              <a:solidFill>
                <a:schemeClr val="dk1"/>
              </a:solidFill>
              <a:latin typeface="Calibri"/>
              <a:ea typeface="Calibri"/>
              <a:cs typeface="Calibri"/>
              <a:sym typeface="Calibri"/>
            </a:endParaRPr>
          </a:p>
        </p:txBody>
      </p:sp>
      <p:sp>
        <p:nvSpPr>
          <p:cNvPr id="410" name="Google Shape;410;p8"/>
          <p:cNvSpPr/>
          <p:nvPr/>
        </p:nvSpPr>
        <p:spPr>
          <a:xfrm>
            <a:off x="7181698" y="2002536"/>
            <a:ext cx="476402" cy="476402"/>
          </a:xfrm>
          <a:prstGeom prst="ellipse">
            <a:avLst/>
          </a:prstGeom>
          <a:solidFill>
            <a:srgbClr val="F9FBF6"/>
          </a:solidFill>
          <a:ln cap="flat" cmpd="sng" w="25400">
            <a:solidFill>
              <a:srgbClr val="A3D45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411" name="Google Shape;411;p8"/>
          <p:cNvPicPr preferRelativeResize="0"/>
          <p:nvPr/>
        </p:nvPicPr>
        <p:blipFill rotWithShape="1">
          <a:blip r:embed="rId8">
            <a:alphaModFix/>
          </a:blip>
          <a:srcRect b="0" l="0" r="0" t="0"/>
          <a:stretch/>
        </p:blipFill>
        <p:spPr>
          <a:xfrm>
            <a:off x="7324344" y="2145182"/>
            <a:ext cx="190195" cy="190195"/>
          </a:xfrm>
          <a:prstGeom prst="rect">
            <a:avLst/>
          </a:prstGeom>
          <a:noFill/>
          <a:ln>
            <a:noFill/>
          </a:ln>
        </p:spPr>
      </p:pic>
      <p:sp>
        <p:nvSpPr>
          <p:cNvPr id="412" name="Google Shape;412;p8"/>
          <p:cNvSpPr/>
          <p:nvPr/>
        </p:nvSpPr>
        <p:spPr>
          <a:xfrm>
            <a:off x="8858707" y="2201875"/>
            <a:ext cx="2419502" cy="2667305"/>
          </a:xfrm>
          <a:prstGeom prst="roundRect">
            <a:avLst>
              <a:gd fmla="val 1785" name="adj"/>
            </a:avLst>
          </a:prstGeom>
          <a:solidFill>
            <a:srgbClr val="FFFFFF"/>
          </a:solidFill>
          <a:ln>
            <a:noFill/>
          </a:ln>
          <a:effectLst>
            <a:outerShdw blurRad="139700" rotWithShape="0" algn="bl" dir="16200000" dist="38100">
              <a:srgbClr val="000000">
                <a:alpha val="5098"/>
              </a:srgbClr>
            </a:outerShdw>
          </a:effectLst>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3" name="Google Shape;413;p8"/>
          <p:cNvSpPr/>
          <p:nvPr/>
        </p:nvSpPr>
        <p:spPr>
          <a:xfrm>
            <a:off x="8858707" y="2201875"/>
            <a:ext cx="2419502" cy="38405"/>
          </a:xfrm>
          <a:prstGeom prst="roundRect">
            <a:avLst>
              <a:gd fmla="val 112485" name="adj"/>
            </a:avLst>
          </a:prstGeom>
          <a:solidFill>
            <a:srgbClr val="A3D45F"/>
          </a:solidFill>
          <a:ln cap="flat" cmpd="sng" w="12700">
            <a:solidFill>
              <a:srgbClr val="A3D45F">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4" name="Google Shape;414;p8"/>
          <p:cNvSpPr txBox="1"/>
          <p:nvPr/>
        </p:nvSpPr>
        <p:spPr>
          <a:xfrm>
            <a:off x="9007754" y="2659075"/>
            <a:ext cx="2120494" cy="1527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6B7280"/>
              </a:buClr>
              <a:buSzPts val="900"/>
              <a:buFont typeface="Montserrat"/>
              <a:buNone/>
            </a:pPr>
            <a:r>
              <a:rPr b="1" lang="en-US" sz="900">
                <a:solidFill>
                  <a:srgbClr val="6B7280"/>
                </a:solidFill>
                <a:latin typeface="Montserrat"/>
                <a:ea typeface="Montserrat"/>
                <a:cs typeface="Montserrat"/>
                <a:sym typeface="Montserrat"/>
              </a:rPr>
              <a:t>Week 4 Onwards</a:t>
            </a:r>
            <a:endParaRPr sz="900">
              <a:solidFill>
                <a:schemeClr val="dk1"/>
              </a:solidFill>
              <a:latin typeface="Calibri"/>
              <a:ea typeface="Calibri"/>
              <a:cs typeface="Calibri"/>
              <a:sym typeface="Calibri"/>
            </a:endParaRPr>
          </a:p>
        </p:txBody>
      </p:sp>
      <p:sp>
        <p:nvSpPr>
          <p:cNvPr id="415" name="Google Shape;415;p8"/>
          <p:cNvSpPr txBox="1"/>
          <p:nvPr/>
        </p:nvSpPr>
        <p:spPr>
          <a:xfrm>
            <a:off x="9007754" y="2811780"/>
            <a:ext cx="2120494" cy="267005"/>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F2937"/>
              </a:buClr>
              <a:buSzPts val="1300"/>
              <a:buFont typeface="Montserrat"/>
              <a:buNone/>
            </a:pPr>
            <a:r>
              <a:rPr b="1" lang="en-US" sz="1300">
                <a:solidFill>
                  <a:srgbClr val="1F2937"/>
                </a:solidFill>
                <a:latin typeface="Montserrat"/>
                <a:ea typeface="Montserrat"/>
                <a:cs typeface="Montserrat"/>
                <a:sym typeface="Montserrat"/>
              </a:rPr>
              <a:t>Continuous Growth</a:t>
            </a:r>
            <a:endParaRPr sz="1300">
              <a:solidFill>
                <a:schemeClr val="dk1"/>
              </a:solidFill>
              <a:latin typeface="Calibri"/>
              <a:ea typeface="Calibri"/>
              <a:cs typeface="Calibri"/>
              <a:sym typeface="Calibri"/>
            </a:endParaRPr>
          </a:p>
        </p:txBody>
      </p:sp>
      <p:pic>
        <p:nvPicPr>
          <p:cNvPr descr="preencoded.png" id="416" name="Google Shape;416;p8"/>
          <p:cNvPicPr preferRelativeResize="0"/>
          <p:nvPr/>
        </p:nvPicPr>
        <p:blipFill rotWithShape="1">
          <a:blip r:embed="rId9">
            <a:alphaModFix/>
          </a:blip>
          <a:srcRect b="0" l="0" r="0" t="0"/>
          <a:stretch/>
        </p:blipFill>
        <p:spPr>
          <a:xfrm>
            <a:off x="9048902" y="3268980"/>
            <a:ext cx="105156" cy="105156"/>
          </a:xfrm>
          <a:prstGeom prst="rect">
            <a:avLst/>
          </a:prstGeom>
          <a:noFill/>
          <a:ln>
            <a:noFill/>
          </a:ln>
        </p:spPr>
      </p:pic>
      <p:sp>
        <p:nvSpPr>
          <p:cNvPr id="417" name="Google Shape;417;p8"/>
          <p:cNvSpPr txBox="1"/>
          <p:nvPr/>
        </p:nvSpPr>
        <p:spPr>
          <a:xfrm>
            <a:off x="9229954" y="3230575"/>
            <a:ext cx="1561795"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Weekly execution sprints</a:t>
            </a:r>
            <a:endParaRPr sz="800">
              <a:solidFill>
                <a:schemeClr val="dk1"/>
              </a:solidFill>
              <a:latin typeface="Calibri"/>
              <a:ea typeface="Calibri"/>
              <a:cs typeface="Calibri"/>
              <a:sym typeface="Calibri"/>
            </a:endParaRPr>
          </a:p>
        </p:txBody>
      </p:sp>
      <p:pic>
        <p:nvPicPr>
          <p:cNvPr descr="preencoded.png" id="418" name="Google Shape;418;p8"/>
          <p:cNvPicPr preferRelativeResize="0"/>
          <p:nvPr/>
        </p:nvPicPr>
        <p:blipFill rotWithShape="1">
          <a:blip r:embed="rId9">
            <a:alphaModFix/>
          </a:blip>
          <a:srcRect b="0" l="0" r="0" t="0"/>
          <a:stretch/>
        </p:blipFill>
        <p:spPr>
          <a:xfrm>
            <a:off x="9048902" y="3492094"/>
            <a:ext cx="105156" cy="105156"/>
          </a:xfrm>
          <a:prstGeom prst="rect">
            <a:avLst/>
          </a:prstGeom>
          <a:noFill/>
          <a:ln>
            <a:noFill/>
          </a:ln>
        </p:spPr>
      </p:pic>
      <p:sp>
        <p:nvSpPr>
          <p:cNvPr id="419" name="Google Shape;419;p8"/>
          <p:cNvSpPr txBox="1"/>
          <p:nvPr/>
        </p:nvSpPr>
        <p:spPr>
          <a:xfrm>
            <a:off x="9229954" y="3453689"/>
            <a:ext cx="1756562"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Monthly optimization cycles</a:t>
            </a:r>
            <a:endParaRPr sz="800">
              <a:solidFill>
                <a:schemeClr val="dk1"/>
              </a:solidFill>
              <a:latin typeface="Calibri"/>
              <a:ea typeface="Calibri"/>
              <a:cs typeface="Calibri"/>
              <a:sym typeface="Calibri"/>
            </a:endParaRPr>
          </a:p>
        </p:txBody>
      </p:sp>
      <p:pic>
        <p:nvPicPr>
          <p:cNvPr descr="preencoded.png" id="420" name="Google Shape;420;p8"/>
          <p:cNvPicPr preferRelativeResize="0"/>
          <p:nvPr/>
        </p:nvPicPr>
        <p:blipFill rotWithShape="1">
          <a:blip r:embed="rId9">
            <a:alphaModFix/>
          </a:blip>
          <a:srcRect b="0" l="0" r="0" t="0"/>
          <a:stretch/>
        </p:blipFill>
        <p:spPr>
          <a:xfrm>
            <a:off x="9048902" y="3715207"/>
            <a:ext cx="105156" cy="105156"/>
          </a:xfrm>
          <a:prstGeom prst="rect">
            <a:avLst/>
          </a:prstGeom>
          <a:noFill/>
          <a:ln>
            <a:noFill/>
          </a:ln>
        </p:spPr>
      </p:pic>
      <p:sp>
        <p:nvSpPr>
          <p:cNvPr id="421" name="Google Shape;421;p8"/>
          <p:cNvSpPr txBox="1"/>
          <p:nvPr/>
        </p:nvSpPr>
        <p:spPr>
          <a:xfrm>
            <a:off x="9229954" y="3676802"/>
            <a:ext cx="1541678"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Agent fleet expanding &amp; tuned</a:t>
            </a:r>
            <a:endParaRPr sz="800">
              <a:solidFill>
                <a:schemeClr val="dk1"/>
              </a:solidFill>
              <a:latin typeface="Calibri"/>
              <a:ea typeface="Calibri"/>
              <a:cs typeface="Calibri"/>
              <a:sym typeface="Calibri"/>
            </a:endParaRPr>
          </a:p>
        </p:txBody>
      </p:sp>
      <p:pic>
        <p:nvPicPr>
          <p:cNvPr descr="preencoded.png" id="422" name="Google Shape;422;p8"/>
          <p:cNvPicPr preferRelativeResize="0"/>
          <p:nvPr/>
        </p:nvPicPr>
        <p:blipFill rotWithShape="1">
          <a:blip r:embed="rId9">
            <a:alphaModFix/>
          </a:blip>
          <a:srcRect b="0" l="0" r="0" t="0"/>
          <a:stretch/>
        </p:blipFill>
        <p:spPr>
          <a:xfrm>
            <a:off x="9048902" y="3937406"/>
            <a:ext cx="105156" cy="105156"/>
          </a:xfrm>
          <a:prstGeom prst="rect">
            <a:avLst/>
          </a:prstGeom>
          <a:noFill/>
          <a:ln>
            <a:noFill/>
          </a:ln>
        </p:spPr>
      </p:pic>
      <p:sp>
        <p:nvSpPr>
          <p:cNvPr id="423" name="Google Shape;423;p8"/>
          <p:cNvSpPr txBox="1"/>
          <p:nvPr/>
        </p:nvSpPr>
        <p:spPr>
          <a:xfrm>
            <a:off x="9229954" y="3899916"/>
            <a:ext cx="1889150" cy="152705"/>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66666"/>
              </a:buClr>
              <a:buSzPts val="800"/>
              <a:buFont typeface="Montserrat"/>
              <a:buNone/>
            </a:pPr>
            <a:r>
              <a:rPr lang="en-US" sz="800">
                <a:solidFill>
                  <a:srgbClr val="666666"/>
                </a:solidFill>
                <a:latin typeface="Montserrat"/>
                <a:ea typeface="Montserrat"/>
                <a:cs typeface="Montserrat"/>
                <a:sym typeface="Montserrat"/>
              </a:rPr>
              <a:t>Bi-weekly performance reviews</a:t>
            </a:r>
            <a:endParaRPr sz="800">
              <a:solidFill>
                <a:schemeClr val="dk1"/>
              </a:solidFill>
              <a:latin typeface="Calibri"/>
              <a:ea typeface="Calibri"/>
              <a:cs typeface="Calibri"/>
              <a:sym typeface="Calibri"/>
            </a:endParaRPr>
          </a:p>
        </p:txBody>
      </p:sp>
      <p:sp>
        <p:nvSpPr>
          <p:cNvPr id="424" name="Google Shape;424;p8"/>
          <p:cNvSpPr/>
          <p:nvPr/>
        </p:nvSpPr>
        <p:spPr>
          <a:xfrm>
            <a:off x="9048902" y="4097426"/>
            <a:ext cx="2038198" cy="9144"/>
          </a:xfrm>
          <a:prstGeom prst="rect">
            <a:avLst/>
          </a:prstGeom>
          <a:solidFill>
            <a:srgbClr val="E5E7EB"/>
          </a:solidFill>
          <a:ln cap="flat" cmpd="sng" w="12700">
            <a:solidFill>
              <a:srgbClr val="E5E7EB">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5" name="Google Shape;425;p8"/>
          <p:cNvSpPr txBox="1"/>
          <p:nvPr/>
        </p:nvSpPr>
        <p:spPr>
          <a:xfrm>
            <a:off x="9010498" y="4221785"/>
            <a:ext cx="2115007" cy="45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6B7280"/>
              </a:buClr>
              <a:buSzPts val="1200"/>
              <a:buFont typeface="Montserrat"/>
              <a:buNone/>
            </a:pPr>
            <a:r>
              <a:rPr b="1" lang="en-US" sz="1200">
                <a:solidFill>
                  <a:srgbClr val="6B7280"/>
                </a:solidFill>
                <a:latin typeface="Montserrat"/>
                <a:ea typeface="Montserrat"/>
                <a:cs typeface="Montserrat"/>
                <a:sym typeface="Montserrat"/>
              </a:rPr>
              <a:t>Output: Compounding Growth</a:t>
            </a:r>
            <a:endParaRPr sz="1200">
              <a:solidFill>
                <a:schemeClr val="dk1"/>
              </a:solidFill>
              <a:latin typeface="Calibri"/>
              <a:ea typeface="Calibri"/>
              <a:cs typeface="Calibri"/>
              <a:sym typeface="Calibri"/>
            </a:endParaRPr>
          </a:p>
        </p:txBody>
      </p:sp>
      <p:pic>
        <p:nvPicPr>
          <p:cNvPr descr="preencoded.png" id="426" name="Google Shape;426;p8"/>
          <p:cNvPicPr preferRelativeResize="0"/>
          <p:nvPr/>
        </p:nvPicPr>
        <p:blipFill rotWithShape="1">
          <a:blip r:embed="rId10">
            <a:alphaModFix/>
          </a:blip>
          <a:srcRect b="0" l="0" r="0" t="0"/>
          <a:stretch/>
        </p:blipFill>
        <p:spPr>
          <a:xfrm>
            <a:off x="9829800" y="2002536"/>
            <a:ext cx="476402" cy="476402"/>
          </a:xfrm>
          <a:prstGeom prst="rect">
            <a:avLst/>
          </a:prstGeom>
          <a:noFill/>
          <a:ln>
            <a:noFill/>
          </a:ln>
        </p:spPr>
      </p:pic>
      <p:pic>
        <p:nvPicPr>
          <p:cNvPr descr="preencoded.png" id="427" name="Google Shape;427;p8"/>
          <p:cNvPicPr preferRelativeResize="0"/>
          <p:nvPr/>
        </p:nvPicPr>
        <p:blipFill rotWithShape="1">
          <a:blip r:embed="rId11">
            <a:alphaModFix/>
          </a:blip>
          <a:srcRect b="0" l="0" r="0" t="0"/>
          <a:stretch/>
        </p:blipFill>
        <p:spPr>
          <a:xfrm>
            <a:off x="9972446" y="2145182"/>
            <a:ext cx="190195" cy="190195"/>
          </a:xfrm>
          <a:prstGeom prst="rect">
            <a:avLst/>
          </a:prstGeom>
          <a:noFill/>
          <a:ln>
            <a:noFill/>
          </a:ln>
        </p:spPr>
      </p:pic>
      <p:sp>
        <p:nvSpPr>
          <p:cNvPr id="428" name="Google Shape;428;p8"/>
          <p:cNvSpPr/>
          <p:nvPr/>
        </p:nvSpPr>
        <p:spPr>
          <a:xfrm>
            <a:off x="457200" y="448056"/>
            <a:ext cx="304495" cy="304495"/>
          </a:xfrm>
          <a:prstGeom prst="ellipse">
            <a:avLst/>
          </a:prstGeom>
          <a:solidFill>
            <a:srgbClr val="FFFFFF"/>
          </a:solidFill>
          <a:ln cap="flat" cmpd="sng" w="12700">
            <a:solidFill>
              <a:srgbClr val="E5E7EB"/>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429" name="Google Shape;429;p8"/>
          <p:cNvPicPr preferRelativeResize="0"/>
          <p:nvPr/>
        </p:nvPicPr>
        <p:blipFill rotWithShape="1">
          <a:blip r:embed="rId12">
            <a:alphaModFix/>
          </a:blip>
          <a:srcRect b="0" l="0" r="0" t="0"/>
          <a:stretch/>
        </p:blipFill>
        <p:spPr>
          <a:xfrm>
            <a:off x="457200" y="390000"/>
            <a:ext cx="2194560" cy="29260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9"/>
          <p:cNvSpPr/>
          <p:nvPr/>
        </p:nvSpPr>
        <p:spPr>
          <a:xfrm>
            <a:off x="640080" y="457200"/>
            <a:ext cx="10972800" cy="2743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5D6B60"/>
              </a:buClr>
              <a:buSzPts val="1100"/>
              <a:buFont typeface="Montserrat"/>
              <a:buNone/>
            </a:pPr>
            <a:r>
              <a:rPr b="1" lang="en-US" sz="1100">
                <a:solidFill>
                  <a:srgbClr val="5D6B60"/>
                </a:solidFill>
                <a:latin typeface="Montserrat"/>
                <a:ea typeface="Montserrat"/>
                <a:cs typeface="Montserrat"/>
                <a:sym typeface="Montserrat"/>
              </a:rPr>
              <a:t>THE ADVANTAGE</a:t>
            </a:r>
            <a:endParaRPr sz="1100">
              <a:solidFill>
                <a:schemeClr val="dk1"/>
              </a:solidFill>
              <a:latin typeface="Calibri"/>
              <a:ea typeface="Calibri"/>
              <a:cs typeface="Calibri"/>
              <a:sym typeface="Calibri"/>
            </a:endParaRPr>
          </a:p>
        </p:txBody>
      </p:sp>
      <p:sp>
        <p:nvSpPr>
          <p:cNvPr id="435" name="Google Shape;435;p9"/>
          <p:cNvSpPr/>
          <p:nvPr/>
        </p:nvSpPr>
        <p:spPr>
          <a:xfrm>
            <a:off x="640080" y="713232"/>
            <a:ext cx="10972800" cy="50292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152019"/>
              </a:buClr>
              <a:buSzPts val="2600"/>
              <a:buFont typeface="Montserrat"/>
              <a:buNone/>
            </a:pPr>
            <a:r>
              <a:rPr b="1" lang="en-US" sz="2600">
                <a:solidFill>
                  <a:srgbClr val="152019"/>
                </a:solidFill>
                <a:latin typeface="Montserrat"/>
                <a:ea typeface="Montserrat"/>
                <a:cs typeface="Montserrat"/>
                <a:sym typeface="Montserrat"/>
              </a:rPr>
              <a:t>Why Avocado Tree Digital</a:t>
            </a:r>
            <a:endParaRPr sz="2600">
              <a:solidFill>
                <a:schemeClr val="dk1"/>
              </a:solidFill>
              <a:latin typeface="Calibri"/>
              <a:ea typeface="Calibri"/>
              <a:cs typeface="Calibri"/>
              <a:sym typeface="Calibri"/>
            </a:endParaRPr>
          </a:p>
        </p:txBody>
      </p:sp>
      <p:sp>
        <p:nvSpPr>
          <p:cNvPr id="436" name="Google Shape;436;p9"/>
          <p:cNvSpPr/>
          <p:nvPr/>
        </p:nvSpPr>
        <p:spPr>
          <a:xfrm>
            <a:off x="658368" y="1508760"/>
            <a:ext cx="5257800" cy="2148840"/>
          </a:xfrm>
          <a:prstGeom prst="roundRect">
            <a:avLst>
              <a:gd fmla="val 2979"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7" name="Google Shape;437;p9"/>
          <p:cNvSpPr/>
          <p:nvPr/>
        </p:nvSpPr>
        <p:spPr>
          <a:xfrm>
            <a:off x="1024128" y="1874520"/>
            <a:ext cx="777240" cy="7772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icon_shield.png" id="438" name="Google Shape;438;p9"/>
          <p:cNvPicPr preferRelativeResize="0"/>
          <p:nvPr/>
        </p:nvPicPr>
        <p:blipFill rotWithShape="1">
          <a:blip r:embed="rId3">
            <a:alphaModFix/>
          </a:blip>
          <a:srcRect b="0" l="0" r="0" t="0"/>
          <a:stretch/>
        </p:blipFill>
        <p:spPr>
          <a:xfrm>
            <a:off x="1225296" y="2075688"/>
            <a:ext cx="365760" cy="365760"/>
          </a:xfrm>
          <a:prstGeom prst="rect">
            <a:avLst/>
          </a:prstGeom>
          <a:noFill/>
          <a:ln>
            <a:noFill/>
          </a:ln>
        </p:spPr>
      </p:pic>
      <p:sp>
        <p:nvSpPr>
          <p:cNvPr id="439" name="Google Shape;439;p9"/>
          <p:cNvSpPr/>
          <p:nvPr/>
        </p:nvSpPr>
        <p:spPr>
          <a:xfrm>
            <a:off x="2029968" y="1892808"/>
            <a:ext cx="3520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500"/>
              <a:buFont typeface="Montserrat"/>
              <a:buNone/>
            </a:pPr>
            <a:r>
              <a:rPr b="1" lang="en-US" sz="1500">
                <a:solidFill>
                  <a:srgbClr val="152019"/>
                </a:solidFill>
                <a:latin typeface="Montserrat"/>
                <a:ea typeface="Montserrat"/>
                <a:cs typeface="Montserrat"/>
                <a:sym typeface="Montserrat"/>
              </a:rPr>
              <a:t>One partner. Total accountability.</a:t>
            </a:r>
            <a:endParaRPr sz="1500">
              <a:solidFill>
                <a:schemeClr val="dk1"/>
              </a:solidFill>
              <a:latin typeface="Calibri"/>
              <a:ea typeface="Calibri"/>
              <a:cs typeface="Calibri"/>
              <a:sym typeface="Calibri"/>
            </a:endParaRPr>
          </a:p>
        </p:txBody>
      </p:sp>
      <p:sp>
        <p:nvSpPr>
          <p:cNvPr id="440" name="Google Shape;440;p9"/>
          <p:cNvSpPr/>
          <p:nvPr/>
        </p:nvSpPr>
        <p:spPr>
          <a:xfrm>
            <a:off x="2029968" y="2532888"/>
            <a:ext cx="3520440" cy="9144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D6B60"/>
              </a:buClr>
              <a:buSzPts val="1100"/>
              <a:buFont typeface="Hanken Grotesk"/>
              <a:buNone/>
            </a:pPr>
            <a:r>
              <a:rPr lang="en-US" sz="1100">
                <a:solidFill>
                  <a:srgbClr val="5D6B60"/>
                </a:solidFill>
                <a:latin typeface="Hanken Grotesk"/>
                <a:ea typeface="Hanken Grotesk"/>
                <a:cs typeface="Hanken Grotesk"/>
                <a:sym typeface="Hanken Grotesk"/>
              </a:rPr>
              <a:t>Replace six or more vendors with one. Clear KPIs, performance guaranteed within scope, and transparent monthly reviews so you always know where you stand.</a:t>
            </a:r>
            <a:endParaRPr sz="1100">
              <a:solidFill>
                <a:schemeClr val="dk1"/>
              </a:solidFill>
              <a:latin typeface="Calibri"/>
              <a:ea typeface="Calibri"/>
              <a:cs typeface="Calibri"/>
              <a:sym typeface="Calibri"/>
            </a:endParaRPr>
          </a:p>
        </p:txBody>
      </p:sp>
      <p:sp>
        <p:nvSpPr>
          <p:cNvPr id="441" name="Google Shape;441;p9"/>
          <p:cNvSpPr/>
          <p:nvPr/>
        </p:nvSpPr>
        <p:spPr>
          <a:xfrm>
            <a:off x="6236208" y="1508760"/>
            <a:ext cx="5257800" cy="2148840"/>
          </a:xfrm>
          <a:prstGeom prst="roundRect">
            <a:avLst>
              <a:gd fmla="val 2979"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2" name="Google Shape;442;p9"/>
          <p:cNvSpPr/>
          <p:nvPr/>
        </p:nvSpPr>
        <p:spPr>
          <a:xfrm>
            <a:off x="6601968" y="1874520"/>
            <a:ext cx="777240" cy="7772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icon_zap.png" id="443" name="Google Shape;443;p9"/>
          <p:cNvPicPr preferRelativeResize="0"/>
          <p:nvPr/>
        </p:nvPicPr>
        <p:blipFill rotWithShape="1">
          <a:blip r:embed="rId4">
            <a:alphaModFix/>
          </a:blip>
          <a:srcRect b="0" l="0" r="0" t="0"/>
          <a:stretch/>
        </p:blipFill>
        <p:spPr>
          <a:xfrm>
            <a:off x="6803136" y="2075688"/>
            <a:ext cx="365760" cy="365760"/>
          </a:xfrm>
          <a:prstGeom prst="rect">
            <a:avLst/>
          </a:prstGeom>
          <a:noFill/>
          <a:ln>
            <a:noFill/>
          </a:ln>
        </p:spPr>
      </p:pic>
      <p:sp>
        <p:nvSpPr>
          <p:cNvPr id="444" name="Google Shape;444;p9"/>
          <p:cNvSpPr/>
          <p:nvPr/>
        </p:nvSpPr>
        <p:spPr>
          <a:xfrm>
            <a:off x="7607808" y="1892808"/>
            <a:ext cx="3520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500"/>
              <a:buFont typeface="Montserrat"/>
              <a:buNone/>
            </a:pPr>
            <a:r>
              <a:rPr b="1" lang="en-US" sz="1500">
                <a:solidFill>
                  <a:srgbClr val="152019"/>
                </a:solidFill>
                <a:latin typeface="Montserrat"/>
                <a:ea typeface="Montserrat"/>
                <a:cs typeface="Montserrat"/>
                <a:sym typeface="Montserrat"/>
              </a:rPr>
              <a:t>Machine speed, human judgment.</a:t>
            </a:r>
            <a:endParaRPr sz="1500">
              <a:solidFill>
                <a:schemeClr val="dk1"/>
              </a:solidFill>
              <a:latin typeface="Calibri"/>
              <a:ea typeface="Calibri"/>
              <a:cs typeface="Calibri"/>
              <a:sym typeface="Calibri"/>
            </a:endParaRPr>
          </a:p>
        </p:txBody>
      </p:sp>
      <p:sp>
        <p:nvSpPr>
          <p:cNvPr id="445" name="Google Shape;445;p9"/>
          <p:cNvSpPr/>
          <p:nvPr/>
        </p:nvSpPr>
        <p:spPr>
          <a:xfrm>
            <a:off x="7607808" y="2532888"/>
            <a:ext cx="3520440" cy="9144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D6B60"/>
              </a:buClr>
              <a:buSzPts val="1100"/>
              <a:buFont typeface="Hanken Grotesk"/>
              <a:buNone/>
            </a:pPr>
            <a:r>
              <a:rPr lang="en-US" sz="1100">
                <a:solidFill>
                  <a:srgbClr val="5D6B60"/>
                </a:solidFill>
                <a:latin typeface="Hanken Grotesk"/>
                <a:ea typeface="Hanken Grotesk"/>
                <a:cs typeface="Hanken Grotesk"/>
                <a:sym typeface="Hanken Grotesk"/>
              </a:rPr>
              <a:t>Agents absorb the volume: production, monitoring and optimisation. Our strategists own the calls that move pipeline, conversion and revenue.</a:t>
            </a:r>
            <a:endParaRPr sz="1100">
              <a:solidFill>
                <a:schemeClr val="dk1"/>
              </a:solidFill>
              <a:latin typeface="Calibri"/>
              <a:ea typeface="Calibri"/>
              <a:cs typeface="Calibri"/>
              <a:sym typeface="Calibri"/>
            </a:endParaRPr>
          </a:p>
        </p:txBody>
      </p:sp>
      <p:sp>
        <p:nvSpPr>
          <p:cNvPr id="446" name="Google Shape;446;p9"/>
          <p:cNvSpPr/>
          <p:nvPr/>
        </p:nvSpPr>
        <p:spPr>
          <a:xfrm>
            <a:off x="658368" y="3931920"/>
            <a:ext cx="5257800" cy="2148840"/>
          </a:xfrm>
          <a:prstGeom prst="roundRect">
            <a:avLst>
              <a:gd fmla="val 2979"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7" name="Google Shape;447;p9"/>
          <p:cNvSpPr/>
          <p:nvPr/>
        </p:nvSpPr>
        <p:spPr>
          <a:xfrm>
            <a:off x="1024128" y="4297680"/>
            <a:ext cx="777240" cy="7772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icon_cpu.png" id="448" name="Google Shape;448;p9"/>
          <p:cNvPicPr preferRelativeResize="0"/>
          <p:nvPr/>
        </p:nvPicPr>
        <p:blipFill rotWithShape="1">
          <a:blip r:embed="rId5">
            <a:alphaModFix/>
          </a:blip>
          <a:srcRect b="0" l="0" r="0" t="0"/>
          <a:stretch/>
        </p:blipFill>
        <p:spPr>
          <a:xfrm>
            <a:off x="1225296" y="4498848"/>
            <a:ext cx="365760" cy="365760"/>
          </a:xfrm>
          <a:prstGeom prst="rect">
            <a:avLst/>
          </a:prstGeom>
          <a:noFill/>
          <a:ln>
            <a:noFill/>
          </a:ln>
        </p:spPr>
      </p:pic>
      <p:sp>
        <p:nvSpPr>
          <p:cNvPr id="449" name="Google Shape;449;p9"/>
          <p:cNvSpPr/>
          <p:nvPr/>
        </p:nvSpPr>
        <p:spPr>
          <a:xfrm>
            <a:off x="2029968" y="4315968"/>
            <a:ext cx="3520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500"/>
              <a:buFont typeface="Montserrat"/>
              <a:buNone/>
            </a:pPr>
            <a:r>
              <a:rPr b="1" lang="en-US" sz="1500">
                <a:solidFill>
                  <a:srgbClr val="152019"/>
                </a:solidFill>
                <a:latin typeface="Montserrat"/>
                <a:ea typeface="Montserrat"/>
                <a:cs typeface="Montserrat"/>
                <a:sym typeface="Montserrat"/>
              </a:rPr>
              <a:t>AI you can actually trust.</a:t>
            </a:r>
            <a:endParaRPr sz="1500">
              <a:solidFill>
                <a:schemeClr val="dk1"/>
              </a:solidFill>
              <a:latin typeface="Calibri"/>
              <a:ea typeface="Calibri"/>
              <a:cs typeface="Calibri"/>
              <a:sym typeface="Calibri"/>
            </a:endParaRPr>
          </a:p>
        </p:txBody>
      </p:sp>
      <p:sp>
        <p:nvSpPr>
          <p:cNvPr id="450" name="Google Shape;450;p9"/>
          <p:cNvSpPr/>
          <p:nvPr/>
        </p:nvSpPr>
        <p:spPr>
          <a:xfrm>
            <a:off x="2029968" y="4956048"/>
            <a:ext cx="3520440" cy="9144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D6B60"/>
              </a:buClr>
              <a:buSzPts val="1100"/>
              <a:buFont typeface="Hanken Grotesk"/>
              <a:buNone/>
            </a:pPr>
            <a:r>
              <a:rPr lang="en-US" sz="1100">
                <a:solidFill>
                  <a:srgbClr val="5D6B60"/>
                </a:solidFill>
                <a:latin typeface="Hanken Grotesk"/>
                <a:ea typeface="Hanken Grotesk"/>
                <a:cs typeface="Hanken Grotesk"/>
                <a:sym typeface="Hanken Grotesk"/>
              </a:rPr>
              <a:t>Governed, agentic AI with defined scope, measurable output and a human in the loop on every critical action. Not "add AI to everything".</a:t>
            </a:r>
            <a:endParaRPr sz="1100">
              <a:solidFill>
                <a:schemeClr val="dk1"/>
              </a:solidFill>
              <a:latin typeface="Calibri"/>
              <a:ea typeface="Calibri"/>
              <a:cs typeface="Calibri"/>
              <a:sym typeface="Calibri"/>
            </a:endParaRPr>
          </a:p>
        </p:txBody>
      </p:sp>
      <p:sp>
        <p:nvSpPr>
          <p:cNvPr id="451" name="Google Shape;451;p9"/>
          <p:cNvSpPr/>
          <p:nvPr/>
        </p:nvSpPr>
        <p:spPr>
          <a:xfrm>
            <a:off x="6236208" y="3931920"/>
            <a:ext cx="5257800" cy="2148840"/>
          </a:xfrm>
          <a:prstGeom prst="roundRect">
            <a:avLst>
              <a:gd fmla="val 2979" name="adj"/>
            </a:avLst>
          </a:prstGeom>
          <a:solidFill>
            <a:srgbClr val="FFFFFF"/>
          </a:solidFill>
          <a:ln cap="flat" cmpd="sng" w="12700">
            <a:solidFill>
              <a:srgbClr val="DADED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2" name="Google Shape;452;p9"/>
          <p:cNvSpPr/>
          <p:nvPr/>
        </p:nvSpPr>
        <p:spPr>
          <a:xfrm>
            <a:off x="6601968" y="4297680"/>
            <a:ext cx="777240" cy="777240"/>
          </a:xfrm>
          <a:prstGeom prst="ellipse">
            <a:avLst/>
          </a:prstGeom>
          <a:solidFill>
            <a:srgbClr val="ECEE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icon_fast.png" id="453" name="Google Shape;453;p9"/>
          <p:cNvPicPr preferRelativeResize="0"/>
          <p:nvPr/>
        </p:nvPicPr>
        <p:blipFill rotWithShape="1">
          <a:blip r:embed="rId6">
            <a:alphaModFix/>
          </a:blip>
          <a:srcRect b="0" l="0" r="0" t="0"/>
          <a:stretch/>
        </p:blipFill>
        <p:spPr>
          <a:xfrm>
            <a:off x="6803136" y="4498848"/>
            <a:ext cx="365760" cy="365760"/>
          </a:xfrm>
          <a:prstGeom prst="rect">
            <a:avLst/>
          </a:prstGeom>
          <a:noFill/>
          <a:ln>
            <a:noFill/>
          </a:ln>
        </p:spPr>
      </p:pic>
      <p:sp>
        <p:nvSpPr>
          <p:cNvPr id="454" name="Google Shape;454;p9"/>
          <p:cNvSpPr/>
          <p:nvPr/>
        </p:nvSpPr>
        <p:spPr>
          <a:xfrm>
            <a:off x="7607808" y="4315968"/>
            <a:ext cx="3520440" cy="64008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52019"/>
              </a:buClr>
              <a:buSzPts val="1500"/>
              <a:buFont typeface="Montserrat"/>
              <a:buNone/>
            </a:pPr>
            <a:r>
              <a:rPr b="1" lang="en-US" sz="1500">
                <a:solidFill>
                  <a:srgbClr val="152019"/>
                </a:solidFill>
                <a:latin typeface="Montserrat"/>
                <a:ea typeface="Montserrat"/>
                <a:cs typeface="Montserrat"/>
                <a:sym typeface="Montserrat"/>
              </a:rPr>
              <a:t>From idea to live in weeks.</a:t>
            </a:r>
            <a:endParaRPr sz="1500">
              <a:solidFill>
                <a:schemeClr val="dk1"/>
              </a:solidFill>
              <a:latin typeface="Calibri"/>
              <a:ea typeface="Calibri"/>
              <a:cs typeface="Calibri"/>
              <a:sym typeface="Calibri"/>
            </a:endParaRPr>
          </a:p>
        </p:txBody>
      </p:sp>
      <p:sp>
        <p:nvSpPr>
          <p:cNvPr id="455" name="Google Shape;455;p9"/>
          <p:cNvSpPr/>
          <p:nvPr/>
        </p:nvSpPr>
        <p:spPr>
          <a:xfrm>
            <a:off x="7607808" y="4956048"/>
            <a:ext cx="3520440" cy="9144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D6B60"/>
              </a:buClr>
              <a:buSzPts val="1100"/>
              <a:buFont typeface="Hanken Grotesk"/>
              <a:buNone/>
            </a:pPr>
            <a:r>
              <a:rPr lang="en-US" sz="1100">
                <a:solidFill>
                  <a:srgbClr val="5D6B60"/>
                </a:solidFill>
                <a:latin typeface="Hanken Grotesk"/>
                <a:ea typeface="Hanken Grotesk"/>
                <a:cs typeface="Hanken Grotesk"/>
                <a:sym typeface="Hanken Grotesk"/>
              </a:rPr>
              <a:t>A four-week cycle: campaigns live, automations active and agents in production, with no waiting on vendor coordination.</a:t>
            </a:r>
            <a:endParaRPr sz="1100">
              <a:solidFill>
                <a:schemeClr val="dk1"/>
              </a:solidFill>
              <a:latin typeface="Calibri"/>
              <a:ea typeface="Calibri"/>
              <a:cs typeface="Calibri"/>
              <a:sym typeface="Calibri"/>
            </a:endParaRPr>
          </a:p>
        </p:txBody>
      </p:sp>
      <p:pic>
        <p:nvPicPr>
          <p:cNvPr id="456" name="Google Shape;456;p9"/>
          <p:cNvPicPr preferRelativeResize="0"/>
          <p:nvPr/>
        </p:nvPicPr>
        <p:blipFill rotWithShape="1">
          <a:blip r:embed="rId7">
            <a:alphaModFix/>
          </a:blip>
          <a:srcRect b="0" l="0" r="0" t="0"/>
          <a:stretch/>
        </p:blipFill>
        <p:spPr>
          <a:xfrm>
            <a:off x="457200" y="390000"/>
            <a:ext cx="2194560" cy="29260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2026-02-12T13:45:49Z</dcterms:created>
  <dc:creator>Visual Extract to PPTX Converter</dc:creator>
</cp:coreProperties>
</file>